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8"/>
  </p:notesMasterIdLst>
  <p:sldIdLst>
    <p:sldId id="256" r:id="rId2"/>
    <p:sldId id="275" r:id="rId3"/>
    <p:sldId id="257" r:id="rId4"/>
    <p:sldId id="276" r:id="rId5"/>
    <p:sldId id="258" r:id="rId6"/>
    <p:sldId id="277" r:id="rId7"/>
    <p:sldId id="259" r:id="rId8"/>
    <p:sldId id="260" r:id="rId9"/>
    <p:sldId id="278" r:id="rId10"/>
    <p:sldId id="279" r:id="rId11"/>
    <p:sldId id="263" r:id="rId12"/>
    <p:sldId id="280" r:id="rId13"/>
    <p:sldId id="261" r:id="rId14"/>
    <p:sldId id="281" r:id="rId15"/>
    <p:sldId id="262" r:id="rId16"/>
    <p:sldId id="282" r:id="rId17"/>
    <p:sldId id="265" r:id="rId18"/>
    <p:sldId id="283" r:id="rId19"/>
    <p:sldId id="266" r:id="rId20"/>
    <p:sldId id="284" r:id="rId21"/>
    <p:sldId id="267" r:id="rId22"/>
    <p:sldId id="285" r:id="rId23"/>
    <p:sldId id="268" r:id="rId24"/>
    <p:sldId id="269" r:id="rId25"/>
    <p:sldId id="286" r:id="rId26"/>
    <p:sldId id="287" r:id="rId27"/>
    <p:sldId id="270" r:id="rId28"/>
    <p:sldId id="271" r:id="rId29"/>
    <p:sldId id="288" r:id="rId30"/>
    <p:sldId id="272" r:id="rId31"/>
    <p:sldId id="289" r:id="rId32"/>
    <p:sldId id="290" r:id="rId33"/>
    <p:sldId id="273" r:id="rId34"/>
    <p:sldId id="291" r:id="rId35"/>
    <p:sldId id="274" r:id="rId36"/>
    <p:sldId id="292" r:id="rId3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6"/>
    <p:restoredTop sz="94703"/>
  </p:normalViewPr>
  <p:slideViewPr>
    <p:cSldViewPr snapToGrid="0">
      <p:cViewPr varScale="1">
        <p:scale>
          <a:sx n="103" d="100"/>
          <a:sy n="103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8DEBE9-3E7A-4FA0-ABE7-B5DCFAE7F6A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372EA04-2120-479A-9517-A46E2285455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59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4949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9329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3865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7549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4544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7877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3532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4303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0895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223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9910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0403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2587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20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3189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7562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6593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2144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3682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10802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593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0536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7092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1976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7787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0529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588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2106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5381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2EA04-2120-479A-9517-A46E2285455A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824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231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530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051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169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440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652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575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299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7147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127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801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BC51-ED7A-40AC-AA16-7DFBB6776BE1}" type="datetimeFigureOut">
              <a:rPr lang="he-IL" smtClean="0"/>
              <a:t>ז'/כסלו/תשפ"ד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230CA-A938-4EBF-9138-5F07B0FB4A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830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838131" y="4711959"/>
            <a:ext cx="8518849" cy="886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/>
              <a:t>"Haravot Barzel" War</a:t>
            </a:r>
            <a:endParaRPr lang="he-IL" sz="5400" dirty="0"/>
          </a:p>
        </p:txBody>
      </p:sp>
      <p:sp>
        <p:nvSpPr>
          <p:cNvPr id="3" name="מלבן 2"/>
          <p:cNvSpPr/>
          <p:nvPr/>
        </p:nvSpPr>
        <p:spPr>
          <a:xfrm>
            <a:off x="3317032" y="5868955"/>
            <a:ext cx="5561045" cy="4105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A Month in Review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381294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301505" y="1369896"/>
            <a:ext cx="7193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ea typeface="Calibri" panose="020F0502020204030204" pitchFamily="34" charset="0"/>
                <a:cs typeface="Heebo" pitchFamily="2" charset="-79"/>
              </a:rPr>
              <a:t>Encouragement </a:t>
            </a: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for voluntary activities to strengthen value and sense of meaning. 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Distribution of creative kits to 180 children with special needs. 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Distribution of 200 mental strength kits to the children of the city. 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Distribution of gifts to show gratitude and appreciation to the spouses of the local </a:t>
            </a:r>
            <a:r>
              <a:rPr lang="en-US" sz="1600" dirty="0">
                <a:cs typeface="Heebo" pitchFamily="2" charset="-79"/>
              </a:rPr>
              <a:t>Emergency Squad members</a:t>
            </a: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. 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Hosting the security patrol and local </a:t>
            </a:r>
            <a:r>
              <a:rPr lang="en-US" sz="1600" dirty="0">
                <a:cs typeface="Heebo" pitchFamily="2" charset="-79"/>
              </a:rPr>
              <a:t>Emergency Squad members for a Barbecue </a:t>
            </a: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event.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Distribution of flags and signs for hanging on balconies in residential buildings to strengthen the morale. 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Hanging of Israeli flags throughout the city and on the water tower.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Messages of support from the twin German city, </a:t>
            </a:r>
            <a:r>
              <a:rPr lang="en-US" sz="1600" dirty="0" err="1">
                <a:ea typeface="Calibri" panose="020F0502020204030204" pitchFamily="34" charset="0"/>
                <a:cs typeface="Heebo" pitchFamily="2" charset="-79"/>
              </a:rPr>
              <a:t>Birgish-Gledbach</a:t>
            </a:r>
            <a:r>
              <a:rPr lang="en-US" sz="1600" dirty="0">
                <a:ea typeface="Calibri" panose="020F0502020204030204" pitchFamily="34" charset="0"/>
                <a:cs typeface="Heebo" pitchFamily="2" charset="-79"/>
              </a:rPr>
              <a:t>.</a:t>
            </a: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1402080" y="2522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יצירת חוסן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820" y="1111684"/>
            <a:ext cx="4552023" cy="341401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33462" t="25717" r="34115" b="31053"/>
          <a:stretch/>
        </p:blipFill>
        <p:spPr>
          <a:xfrm>
            <a:off x="7635820" y="3421333"/>
            <a:ext cx="4568790" cy="3426508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8" name="קבוצה 7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9" name="מלבן 8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2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>Strengthening 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morale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3194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4724400" y="1348483"/>
            <a:ext cx="719328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b="1" u="sng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חיזוק המורל</a:t>
            </a:r>
            <a:endParaRPr lang="en-US" sz="2000" b="1" dirty="0" smtClean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עידוד לעשייה התנדבותית ויצירת ערך ומשמעות.</a:t>
            </a:r>
            <a:endParaRPr lang="en-US" sz="2000" dirty="0" smtClean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חלוקת ערכות הפוגה ל-180 ילדות וילדים עם צרכים מיוחדים.</a:t>
            </a:r>
            <a:endParaRPr lang="en-US" sz="2000" dirty="0" smtClean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חלוקת 200 ערכות חוסן לילדות וילדי העיר.</a:t>
            </a:r>
            <a:endParaRPr lang="en-US" sz="2000" dirty="0" smtClean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חלוקת שי להכרת תודה לנשות ואנשי המילואים של כיתת הכוננות היישובית.</a:t>
            </a:r>
            <a:endParaRPr lang="en-US" sz="2000" dirty="0" smtClean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אירוח של מתנדבי סיירת הביטחון ואנשי כיתת הכוננות במרכז הספורט לידר ל"על האש".</a:t>
            </a:r>
            <a:endParaRPr lang="en-US" sz="2000" dirty="0" smtClean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חולקו שלטי חיזוק לתלייה על מרפסות וגדרות בבנייני מגורים.</a:t>
            </a:r>
            <a:endParaRPr lang="en-US" sz="2000" dirty="0" smtClean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תליית דגלי ישראל ברחבי העיר ועל מגדל המים.</a:t>
            </a:r>
            <a:endParaRPr lang="en-US" sz="2000" dirty="0" smtClean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מחוות תמיכה של העיר הגרמנית התאומה </a:t>
            </a:r>
            <a:r>
              <a:rPr lang="he-IL" sz="2000" dirty="0" err="1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בירגיש</a:t>
            </a: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 </a:t>
            </a:r>
            <a:r>
              <a:rPr lang="he-IL" sz="2000" dirty="0" err="1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גלדבאך</a:t>
            </a:r>
            <a:r>
              <a:rPr lang="he-IL" sz="2000" dirty="0" smtClean="0">
                <a:latin typeface="Heebo" pitchFamily="2" charset="-79"/>
                <a:ea typeface="Calibri" panose="020F0502020204030204" pitchFamily="34" charset="0"/>
                <a:cs typeface="Heebo" pitchFamily="2" charset="-79"/>
              </a:rPr>
              <a:t>.</a:t>
            </a:r>
            <a:endParaRPr lang="en-US" sz="2000" dirty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1402080" y="2522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יצירת חוסן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684"/>
            <a:ext cx="4552023" cy="341401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33462" t="25717" r="34115" b="31053"/>
          <a:stretch/>
        </p:blipFill>
        <p:spPr>
          <a:xfrm>
            <a:off x="0" y="3421333"/>
            <a:ext cx="4568790" cy="3426508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7965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יצירת חוסן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79" y="3139585"/>
            <a:ext cx="4973321" cy="3729990"/>
          </a:xfrm>
          <a:prstGeom prst="rect">
            <a:avLst/>
          </a:prstGeom>
        </p:spPr>
      </p:pic>
      <p:pic>
        <p:nvPicPr>
          <p:cNvPr id="1028" name="Picture 4" descr="May be an image of 2 people and people practicing yog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/>
          <a:stretch/>
        </p:blipFill>
        <p:spPr bwMode="auto">
          <a:xfrm>
            <a:off x="7218679" y="1117601"/>
            <a:ext cx="4962915" cy="302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B52D9C-C16E-7307-9FE4-84CFF94175F5}"/>
              </a:ext>
            </a:extLst>
          </p:cNvPr>
          <p:cNvSpPr txBox="1"/>
          <p:nvPr/>
        </p:nvSpPr>
        <p:spPr>
          <a:xfrm>
            <a:off x="120118" y="1300531"/>
            <a:ext cx="708815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rtl="0">
              <a:buNone/>
            </a:pPr>
            <a:r>
              <a:rPr lang="en-US" b="1" i="0" dirty="0">
                <a:effectLst/>
              </a:rPr>
              <a:t>Free Events for City </a:t>
            </a:r>
            <a:r>
              <a:rPr lang="en-US" b="1" i="0" dirty="0" smtClean="0">
                <a:effectLst/>
              </a:rPr>
              <a:t>Residents:</a:t>
            </a:r>
          </a:p>
          <a:p>
            <a:pPr marL="0" indent="0" algn="l" rtl="0">
              <a:buNone/>
            </a:pPr>
            <a:endParaRPr lang="en-US" sz="1600" b="1" i="0" dirty="0" smtClean="0">
              <a:effectLst/>
            </a:endParaRPr>
          </a:p>
          <a:p>
            <a:pPr algn="l"/>
            <a:r>
              <a:rPr lang="en-US" sz="1600" b="1" dirty="0" smtClean="0"/>
              <a:t>Community </a:t>
            </a:r>
            <a:r>
              <a:rPr lang="en-US" sz="1600" b="1" dirty="0"/>
              <a:t>Activities:</a:t>
            </a:r>
            <a:endParaRPr lang="en-US" sz="1600" dirty="0"/>
          </a:p>
          <a:p>
            <a:pPr algn="l"/>
            <a:r>
              <a:rPr lang="en-US" sz="1600" dirty="0"/>
              <a:t>"Take a Break" in shared buildings.</a:t>
            </a:r>
          </a:p>
          <a:p>
            <a:pPr algn="l"/>
            <a:r>
              <a:rPr lang="en-US" sz="1600" dirty="0"/>
              <a:t>Library: 24 storytelling hours, 15+ children's shows, workshops, yoga, and mindfulness.</a:t>
            </a:r>
          </a:p>
          <a:p>
            <a:pPr algn="l"/>
            <a:r>
              <a:rPr lang="en-US" sz="1600" dirty="0"/>
              <a:t>Wonder Center: Activities for infants, music, movement, and Mother's Circle.</a:t>
            </a:r>
          </a:p>
          <a:p>
            <a:pPr algn="l"/>
            <a:r>
              <a:rPr lang="en-US" sz="1600" dirty="0"/>
              <a:t>Open Wonderland games, free meditation, Challah distribution, </a:t>
            </a:r>
            <a:r>
              <a:rPr lang="en-US" sz="1600" dirty="0" err="1"/>
              <a:t>Kabalat</a:t>
            </a:r>
            <a:r>
              <a:rPr lang="en-US" sz="1600" dirty="0"/>
              <a:t> Shabbat, and women's community meetings.</a:t>
            </a:r>
          </a:p>
          <a:p>
            <a:pPr algn="l"/>
            <a:r>
              <a:rPr lang="en-US" sz="1600" dirty="0"/>
              <a:t>Self-defense workshops for women and daughters</a:t>
            </a:r>
            <a:r>
              <a:rPr lang="en-US" sz="1600" dirty="0" smtClean="0"/>
              <a:t>.</a:t>
            </a:r>
          </a:p>
          <a:p>
            <a:pPr algn="l"/>
            <a:endParaRPr lang="en-US" sz="1600" dirty="0"/>
          </a:p>
          <a:p>
            <a:pPr algn="l"/>
            <a:r>
              <a:rPr lang="en-US" sz="1600" b="1" dirty="0"/>
              <a:t>Children's Events at </a:t>
            </a:r>
            <a:r>
              <a:rPr lang="en-US" sz="1600" b="1" dirty="0" smtClean="0"/>
              <a:t>“</a:t>
            </a:r>
            <a:r>
              <a:rPr lang="en-US" sz="1600" b="1" dirty="0" err="1" smtClean="0"/>
              <a:t>Taglit</a:t>
            </a:r>
            <a:r>
              <a:rPr lang="en-US" sz="1600" b="1" dirty="0" smtClean="0"/>
              <a:t>” </a:t>
            </a:r>
            <a:r>
              <a:rPr lang="en-US" sz="1600" b="1" dirty="0"/>
              <a:t>Center</a:t>
            </a:r>
            <a:r>
              <a:rPr lang="en-US" sz="1600" b="1" dirty="0" smtClean="0"/>
              <a:t>:</a:t>
            </a:r>
          </a:p>
          <a:p>
            <a:pPr algn="l"/>
            <a:r>
              <a:rPr lang="en-US" sz="1600" dirty="0" smtClean="0"/>
              <a:t>8 </a:t>
            </a:r>
            <a:r>
              <a:rPr lang="en-US" sz="1600" dirty="0"/>
              <a:t>activities, "Being a Dolphin" workshop, and birthday patrol for October </a:t>
            </a:r>
            <a:r>
              <a:rPr lang="en-US" sz="1600" dirty="0" smtClean="0"/>
              <a:t>birthday girls and boys.</a:t>
            </a:r>
            <a:endParaRPr lang="en-US" sz="1600" dirty="0"/>
          </a:p>
          <a:p>
            <a:pPr algn="l"/>
            <a:r>
              <a:rPr lang="en-US" sz="1600" dirty="0"/>
              <a:t>Youth movement activities in 30 buildings for "Come Play with </a:t>
            </a:r>
            <a:r>
              <a:rPr lang="en-US" sz="1600" dirty="0" smtClean="0"/>
              <a:t>Me”.</a:t>
            </a:r>
            <a:endParaRPr lang="he-IL" sz="1600" dirty="0" smtClean="0"/>
          </a:p>
          <a:p>
            <a:pPr algn="l"/>
            <a:endParaRPr lang="en-US" sz="1600" dirty="0"/>
          </a:p>
          <a:p>
            <a:pPr algn="l"/>
            <a:r>
              <a:rPr lang="en-US" sz="1600" b="1" dirty="0"/>
              <a:t>Awareness and Emergency Response:</a:t>
            </a:r>
            <a:r>
              <a:rPr lang="en-US" sz="1600" dirty="0"/>
              <a:t> </a:t>
            </a:r>
            <a:r>
              <a:rPr lang="en-US" sz="1600" dirty="0" smtClean="0"/>
              <a:t>Awareness </a:t>
            </a:r>
            <a:r>
              <a:rPr lang="en-US" sz="1600" dirty="0"/>
              <a:t>for emergency employees, free remote performances from the Performing Arts Center.</a:t>
            </a:r>
          </a:p>
          <a:p>
            <a:endParaRPr lang="en-IL" sz="1600" dirty="0"/>
          </a:p>
        </p:txBody>
      </p:sp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7" name="קבוצה 6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8" name="מלבן 7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מלבן 8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2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>Strengthening 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morale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524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יצירת חוסן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024582" y="1489532"/>
            <a:ext cx="6929727" cy="5015557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אירועי הפגה ללא תשלום לתושבי העיר:</a:t>
            </a:r>
            <a:endParaRPr lang="en-US" sz="2000" b="1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פעילות קהילתית בבניינים המשותפים "לקחת פסק זמן"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- 7 פעילויות.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שעות סיפור לקטנטנים בספריה- 24 סבבים.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הצגות ומופעים מוסיקליים לילדים בספריה- מעל 15.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סדנאות, יוגה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ומיינדפולנס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לילדים.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פעילויות לגיל הרך במרכז פלאים- פעילויות מוזיקליות, שעות סיפור.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חוג מוזיקה ותנועה- 2 מפגשים.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marL="0" lvl="0" indent="0">
              <a:buNone/>
            </a:pP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endParaRPr lang="he-IL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מעגל אימהות- 4 מפגשים.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משחקיית פלאים פתוחה בסבבים וללא תשלום לתושבי העיר.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סדנת מדיטציה למבוגרים.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הפרשת חלה בקהילה	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קבלת שבת במתחם צים אורבן עם הזמרת גל 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לוגסי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מפגשים של קהילת הנשים של גני תקווה "מחוברות"-2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סדנאות הגנה עצמית לנשים ולאימהות ובנות.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indent="0">
              <a:buNone/>
            </a:pP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8010"/>
            <a:ext cx="4973321" cy="3729990"/>
          </a:xfrm>
          <a:prstGeom prst="rect">
            <a:avLst/>
          </a:prstGeom>
        </p:spPr>
      </p:pic>
      <p:pic>
        <p:nvPicPr>
          <p:cNvPr id="1028" name="Picture 4" descr="May be an image of 2 people and people practicing yog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9"/>
          <a:stretch/>
        </p:blipFill>
        <p:spPr bwMode="auto">
          <a:xfrm>
            <a:off x="0" y="1106026"/>
            <a:ext cx="4962915" cy="302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2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יצירת חוסן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82753" y="1537979"/>
            <a:ext cx="6503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/>
              <a:t>Memorials and Prayer Events: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Memorials </a:t>
            </a:r>
            <a:r>
              <a:rPr lang="en-US" dirty="0"/>
              <a:t>and prayer events for fallen and abducted, including "The Empty Table" performance</a:t>
            </a:r>
            <a:r>
              <a:rPr lang="en-US" dirty="0" smtClean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b="1" dirty="0"/>
              <a:t>Community Engagement and Support: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Open </a:t>
            </a:r>
            <a:r>
              <a:rPr lang="en-US" dirty="0"/>
              <a:t>Zoom meeting with officials and a digital platform for city events</a:t>
            </a:r>
            <a:r>
              <a:rPr lang="en-US" dirty="0" smtClean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b="1" dirty="0"/>
              <a:t>Senior Citizens Month: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Events </a:t>
            </a:r>
            <a:r>
              <a:rPr lang="en-US" dirty="0"/>
              <a:t>for Senior Citizens Month, including lectures and sports activities</a:t>
            </a:r>
            <a:r>
              <a:rPr lang="en-US" dirty="0" smtClean="0"/>
              <a:t>.</a:t>
            </a:r>
            <a:endParaRPr lang="he-IL" dirty="0" smtClean="0"/>
          </a:p>
          <a:p>
            <a:pPr algn="l"/>
            <a:endParaRPr lang="en-US" dirty="0"/>
          </a:p>
          <a:p>
            <a:pPr algn="l"/>
            <a:r>
              <a:rPr lang="en-US" b="1" dirty="0"/>
              <a:t>Family and Wellness: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Sports </a:t>
            </a:r>
            <a:r>
              <a:rPr lang="en-US" dirty="0"/>
              <a:t>event for parents and children, Zoom meetings to reduce tension, yoga, and movement activities.</a:t>
            </a:r>
          </a:p>
          <a:p>
            <a:pPr algn="l"/>
            <a:r>
              <a:rPr lang="en-US" dirty="0"/>
              <a:t>Sensory Space - recording songs at the Youth Center studio.</a:t>
            </a:r>
          </a:p>
        </p:txBody>
      </p:sp>
      <p:grpSp>
        <p:nvGrpSpPr>
          <p:cNvPr id="9" name="קבוצה 8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10" name="מלבן 9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3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>Strengthening 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morale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7" b="13266"/>
          <a:stretch/>
        </p:blipFill>
        <p:spPr>
          <a:xfrm>
            <a:off x="7111539" y="3173483"/>
            <a:ext cx="5080461" cy="3684517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4" t="41482" r="39014" b="10168"/>
          <a:stretch/>
        </p:blipFill>
        <p:spPr>
          <a:xfrm>
            <a:off x="7111539" y="1116752"/>
            <a:ext cx="2604654" cy="2046107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t="16833" r="19472" b="5491"/>
          <a:stretch/>
        </p:blipFill>
        <p:spPr>
          <a:xfrm>
            <a:off x="9716193" y="1122768"/>
            <a:ext cx="2475807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71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יצירת חוסן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2560" y="1489532"/>
            <a:ext cx="11791749" cy="5015557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אירועי הפגה ללא תשלום לתושבי העיר:</a:t>
            </a:r>
            <a:endParaRPr lang="en-US" sz="2000" b="1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מופעים וסדנאות לילדים במרכז תגלית- 8 פעילויות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סדנה לילדים ״להיות דולפין״.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סיירת ימי הולדת לילידי חודש אוקטובר.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מדריכות ומדריכי תנועות הנוער העבירו פעילות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ב-30 בניינים, לכ-600 ילדים במסגרת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מיזם "בואו לשחק איתי".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פעילות הפגה לעובדים המגויסים לחירום.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הופעות והצגות לצפייה מרחוק וללא תשלום מטעם מרכז הבמה.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מיצגים ואירועי זיכרון ותפילה לנרצחים והחטופים- מיצג השולחן הריק, מיצג והדלקת נרות ברחבת העירייה ובטיילת התקווה, סרטון תיכון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מית"ר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ואירועים בתי הספר.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lvl="0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מפגש זום פתוח לתושבים ומענה על שאלות עם גורמי הביטחון ובעלי תפקידים בעירייה.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הקמת פלטפורמה דיגיטלית בה מרוכזים כל האירועים ומיזמי ההתנדבות בעיר.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אירועים לחודש האזרח הוותיק- הרצאות ומגוון של פעילויות ספורט ובריאות.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הפוגה ספורטיבית להורים וילדים.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מפגשי זום להפחתת מתחים.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פעילות יוגה ותנועה להורים וילדים ולגיל השלישי.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מרחב מנוגן-  הקלטת שירים ברוח התקופה באולפן מרכז הצעירים.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indent="0">
              <a:buNone/>
            </a:pP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8415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שגרת חירום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5006"/>
          <a:stretch/>
        </p:blipFill>
        <p:spPr>
          <a:xfrm rot="5400000">
            <a:off x="6855619" y="1549401"/>
            <a:ext cx="5749636" cy="488603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/>
          <a:srcRect l="57750" t="38741" r="22667" b="20963"/>
          <a:stretch/>
        </p:blipFill>
        <p:spPr>
          <a:xfrm>
            <a:off x="7287419" y="4571815"/>
            <a:ext cx="1975196" cy="2286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A2DFBD-052A-A1F0-8B08-72E065B94ADD}"/>
              </a:ext>
            </a:extLst>
          </p:cNvPr>
          <p:cNvSpPr txBox="1"/>
          <p:nvPr/>
        </p:nvSpPr>
        <p:spPr>
          <a:xfrm>
            <a:off x="301505" y="1254829"/>
            <a:ext cx="6915778" cy="50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50000"/>
              </a:lnSpc>
              <a:spcBef>
                <a:spcPts val="1000"/>
              </a:spcBef>
            </a:pPr>
            <a:r>
              <a:rPr lang="en-US" sz="2000" b="1" u="sng" dirty="0">
                <a:cs typeface="Heebo" pitchFamily="2" charset="-79"/>
              </a:rPr>
              <a:t>Response to Municipal Call Center Inquiries: </a:t>
            </a:r>
          </a:p>
          <a:p>
            <a:pPr algn="l" rtl="0">
              <a:lnSpc>
                <a:spcPct val="150000"/>
              </a:lnSpc>
            </a:pPr>
            <a:r>
              <a:rPr lang="en-US" b="1" dirty="0"/>
              <a:t>Since the beginning of the war: </a:t>
            </a:r>
          </a:p>
          <a:p>
            <a:pPr algn="l" rtl="0">
              <a:lnSpc>
                <a:spcPct val="150000"/>
              </a:lnSpc>
            </a:pPr>
            <a:r>
              <a:rPr lang="en-US" sz="1600" dirty="0"/>
              <a:t>112 inquiries related to supervision, security, and emergency situations. </a:t>
            </a:r>
          </a:p>
          <a:p>
            <a:pPr algn="l" rtl="0">
              <a:lnSpc>
                <a:spcPct val="150000"/>
              </a:lnSpc>
            </a:pPr>
            <a:r>
              <a:rPr lang="en-US" sz="1600" dirty="0"/>
              <a:t>537 inquiries related to information </a:t>
            </a:r>
          </a:p>
          <a:p>
            <a:pPr algn="l" rtl="0">
              <a:lnSpc>
                <a:spcPct val="150000"/>
              </a:lnSpc>
            </a:pPr>
            <a:r>
              <a:rPr lang="en-US" b="1" dirty="0" smtClean="0">
                <a:cs typeface="Heebo" pitchFamily="2" charset="-79"/>
              </a:rPr>
              <a:t>Main </a:t>
            </a:r>
            <a:r>
              <a:rPr lang="en-US" b="1" dirty="0">
                <a:cs typeface="Heebo" pitchFamily="2" charset="-79"/>
              </a:rPr>
              <a:t>topics: 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Suspicious people or workers, inspection of construction sites/renovations, suspicious vehicles/motorcycles, unusual noises, people filming. 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During the ongoing war, residents inquire about sirens, shelter availability, supermarket status, shelter repairs, Residential Secure Room boards, assistance for unprotected houses, volunteering </a:t>
            </a:r>
            <a:r>
              <a:rPr lang="en-US" sz="1600" dirty="0" smtClean="0"/>
              <a:t>opportunities, community </a:t>
            </a:r>
            <a:r>
              <a:rPr lang="en-US" sz="1600" dirty="0"/>
              <a:t>service activities, information about mourning families and funerals, community center/library </a:t>
            </a:r>
            <a:r>
              <a:rPr lang="en-US" sz="1600" dirty="0" smtClean="0"/>
              <a:t>events, reports </a:t>
            </a:r>
            <a:r>
              <a:rPr lang="en-US" sz="1600" dirty="0"/>
              <a:t>of burning smells, encompassing various aspects of security, emergency preparedness, and community needs.</a:t>
            </a:r>
            <a:endParaRPr lang="en-IL" sz="1600" dirty="0"/>
          </a:p>
        </p:txBody>
      </p:sp>
      <p:sp>
        <p:nvSpPr>
          <p:cNvPr id="7" name="מלבן 6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8" name="קבוצה 7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9" name="מלבן 8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2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Emergency Routine Management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23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שגרת חירום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024582" y="1489532"/>
            <a:ext cx="6929727" cy="5015557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מענה לפניות מוקד:</a:t>
            </a:r>
            <a:endParaRPr lang="en-US" sz="2000" b="1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112 פניות בנושא פיקוח, ביטחון וחירום מתחילת המלחמה.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b="1" dirty="0">
                <a:latin typeface="Heebo" pitchFamily="2" charset="-79"/>
                <a:cs typeface="Heebo" pitchFamily="2" charset="-79"/>
              </a:rPr>
              <a:t>נושאים עיקריים: 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אנשים או עובדים חשודים, בדיקת אתרי בניה / שיפוצים, רכבים / אופנועים חשודים, רעשים חריגים, אנשים מצלמים.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537 פניות בנושא מידע מתחילת המלחמה.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endParaRPr lang="he-IL" sz="2000" dirty="0">
              <a:latin typeface="Heebo" pitchFamily="2" charset="-79"/>
              <a:cs typeface="Heebo" pitchFamily="2" charset="-79"/>
            </a:endParaRPr>
          </a:p>
          <a:p>
            <a:endParaRPr lang="he-IL" sz="2000" dirty="0">
              <a:latin typeface="Heebo" pitchFamily="2" charset="-79"/>
              <a:cs typeface="Heebo" pitchFamily="2" charset="-79"/>
            </a:endParaRPr>
          </a:p>
          <a:p>
            <a:endParaRPr lang="he-IL" sz="2000" dirty="0">
              <a:latin typeface="Heebo" pitchFamily="2" charset="-79"/>
              <a:cs typeface="Heebo" pitchFamily="2" charset="-79"/>
            </a:endParaRPr>
          </a:p>
          <a:p>
            <a:endParaRPr lang="he-IL" sz="2000" dirty="0">
              <a:latin typeface="Heebo" pitchFamily="2" charset="-79"/>
              <a:cs typeface="Heebo" pitchFamily="2" charset="-79"/>
            </a:endParaRPr>
          </a:p>
          <a:p>
            <a:endParaRPr lang="he-IL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b="1" dirty="0">
                <a:latin typeface="Heebo" pitchFamily="2" charset="-79"/>
                <a:cs typeface="Heebo" pitchFamily="2" charset="-79"/>
              </a:rPr>
              <a:t>נושאים עיקריים: 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צופרים ואזעקות שלא נשמעו, מקלטים פתוחים / מגרשים ומקלטים סמוכים, סופרים / מכולות פתוחים / מלאים, בקשות לתיקון / פינוי מקלטים פרטיים, בקשות לקרשים לממ"ד, בקשות לסיוע - בתים ללא ממ"ד / מקלט צמוד, התנדבות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לסע"ר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/ כיתת כוננות / סיירים, התנדבויות שונות - אוכל לחיילים / תרומות למשפחות מפונות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וכו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', פרטים על משפחות האבלים ביישוב / מועדי הלוויה, קאנטרי / פעילות ספריה, מופעים שמתקיימים, קוד ערבות הדדית בבניינים, ריח שרוף.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indent="0">
              <a:buNone/>
            </a:pP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5006"/>
          <a:stretch/>
        </p:blipFill>
        <p:spPr>
          <a:xfrm rot="5400000">
            <a:off x="-431800" y="1540164"/>
            <a:ext cx="5749636" cy="488603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/>
          <a:srcRect l="57750" t="38741" r="22667" b="20963"/>
          <a:stretch/>
        </p:blipFill>
        <p:spPr>
          <a:xfrm>
            <a:off x="2910841" y="4571815"/>
            <a:ext cx="1975196" cy="2286185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6502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שגרת חירום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54204" t="18445" r="25495" b="8074"/>
          <a:stretch/>
        </p:blipFill>
        <p:spPr>
          <a:xfrm>
            <a:off x="9364941" y="1132584"/>
            <a:ext cx="2827176" cy="57254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63BB5C-A059-EA39-530E-1B9A1231E627}"/>
              </a:ext>
            </a:extLst>
          </p:cNvPr>
          <p:cNvSpPr txBox="1"/>
          <p:nvPr/>
        </p:nvSpPr>
        <p:spPr>
          <a:xfrm>
            <a:off x="370110" y="1238988"/>
            <a:ext cx="484035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90000"/>
              </a:lnSpc>
              <a:spcBef>
                <a:spcPts val="1000"/>
              </a:spcBef>
            </a:pPr>
            <a:r>
              <a:rPr lang="en-US" sz="2000" b="1" u="sng" dirty="0">
                <a:cs typeface="Heebo" pitchFamily="2" charset="-79"/>
              </a:rPr>
              <a:t>Handling Incidents and Routine Matters: </a:t>
            </a:r>
          </a:p>
        </p:txBody>
      </p:sp>
      <p:sp>
        <p:nvSpPr>
          <p:cNvPr id="8" name="מלבן 7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9" name="קבוצה 8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10" name="מלבן 9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לבן 10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3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Emergency Routine Management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370110" y="1670981"/>
            <a:ext cx="446314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Municipal reception and </a:t>
            </a:r>
            <a:r>
              <a:rPr lang="en-US" sz="1600" dirty="0" smtClean="0"/>
              <a:t>call center services.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Clearing </a:t>
            </a:r>
            <a:r>
              <a:rPr lang="en-US" sz="1600" dirty="0"/>
              <a:t>roads from rocket </a:t>
            </a:r>
            <a:r>
              <a:rPr lang="en-US" sz="1600" dirty="0" smtClean="0"/>
              <a:t>debris.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City </a:t>
            </a:r>
            <a:r>
              <a:rPr lang="en-US" sz="1600" dirty="0"/>
              <a:t>cleaning and waste </a:t>
            </a:r>
            <a:r>
              <a:rPr lang="en-US" sz="1600" dirty="0" smtClean="0"/>
              <a:t>management.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Gardening services.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Incident </a:t>
            </a:r>
            <a:r>
              <a:rPr lang="en-US" sz="1600" dirty="0"/>
              <a:t>response and improving </a:t>
            </a:r>
            <a:r>
              <a:rPr lang="en-US" sz="1600" dirty="0" smtClean="0"/>
              <a:t>lighting.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Pest </a:t>
            </a:r>
            <a:r>
              <a:rPr lang="en-US" sz="1600" dirty="0"/>
              <a:t>control and mosquito prevention </a:t>
            </a:r>
            <a:r>
              <a:rPr lang="en-US" sz="1600" dirty="0" smtClean="0"/>
              <a:t>education.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Dog vaccinations.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Managing </a:t>
            </a:r>
            <a:r>
              <a:rPr lang="en-US" sz="1600" dirty="0"/>
              <a:t>pigeon incidents in public </a:t>
            </a:r>
            <a:r>
              <a:rPr lang="en-US" sz="1600" dirty="0" smtClean="0"/>
              <a:t>spaces.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Enhanced </a:t>
            </a:r>
            <a:r>
              <a:rPr lang="en-US" sz="1600" dirty="0"/>
              <a:t>urban surveillance for personal </a:t>
            </a:r>
            <a:r>
              <a:rPr lang="en-US" sz="1600" dirty="0" smtClean="0"/>
              <a:t>security.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Logistic </a:t>
            </a:r>
            <a:r>
              <a:rPr lang="en-US" sz="1600" dirty="0"/>
              <a:t>support for volunteer </a:t>
            </a:r>
            <a:r>
              <a:rPr lang="en-US" sz="1600" dirty="0" smtClean="0"/>
              <a:t>initiatives.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Drainage and development projects.</a:t>
            </a:r>
          </a:p>
        </p:txBody>
      </p:sp>
      <p:sp>
        <p:nvSpPr>
          <p:cNvPr id="14" name="מלבן 13"/>
          <p:cNvSpPr/>
          <p:nvPr/>
        </p:nvSpPr>
        <p:spPr>
          <a:xfrm>
            <a:off x="4833253" y="1670981"/>
            <a:ext cx="4310743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Distributing mourning kits to families.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Organizing city events.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Addressing disturbances by adolescents in parks.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Managing incidents of smoke odor.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Conducting Home Front Command exercises in schools.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Introduction of </a:t>
            </a:r>
            <a:r>
              <a:rPr lang="en-US" sz="1600" dirty="0" err="1"/>
              <a:t>Metroline</a:t>
            </a:r>
            <a:r>
              <a:rPr lang="en-US" sz="1600" dirty="0"/>
              <a:t> in </a:t>
            </a:r>
            <a:r>
              <a:rPr lang="en-US" sz="1600" dirty="0" err="1"/>
              <a:t>Ganei</a:t>
            </a:r>
            <a:r>
              <a:rPr lang="en-US" sz="1600" dirty="0"/>
              <a:t> </a:t>
            </a:r>
            <a:r>
              <a:rPr lang="en-US" sz="1600" dirty="0" err="1"/>
              <a:t>Tikva</a:t>
            </a:r>
            <a:r>
              <a:rPr lang="en-US" sz="1600" dirty="0"/>
              <a:t>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Distributing computers to students.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Handling cyber defense on city networks and infrastructure.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Ensuring information security and countering external threats.</a:t>
            </a:r>
          </a:p>
        </p:txBody>
      </p:sp>
    </p:spTree>
    <p:extLst>
      <p:ext uri="{BB962C8B-B14F-4D97-AF65-F5344CB8AC3E}">
        <p14:creationId xmlns:p14="http://schemas.microsoft.com/office/powerpoint/2010/main" val="3074762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שגרת חירום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05200" y="1348298"/>
            <a:ext cx="8449109" cy="5015557"/>
          </a:xfrm>
        </p:spPr>
        <p:txBody>
          <a:bodyPr numCol="2">
            <a:noAutofit/>
          </a:bodyPr>
          <a:lstStyle/>
          <a:p>
            <a:r>
              <a:rPr lang="he-IL" sz="2000" b="1" u="sng" dirty="0">
                <a:latin typeface="Heebo" pitchFamily="2" charset="-79"/>
                <a:cs typeface="Heebo" pitchFamily="2" charset="-79"/>
              </a:rPr>
              <a:t>טיפול במפגעים ובנושאים שגרתיים:</a:t>
            </a:r>
            <a:endParaRPr lang="en-US" sz="2000" b="1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קבלת קהל ומענה טלפוני במחלקות העירייה.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טיפול בכביש שנפגע מנפילת רסיס.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ניקיון העיר ופינוי אשפה.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עבודות גינון.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טיפול במפגעים והגברת תאורה.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פעולות הדברה והסברה על הגנה ומניעת יתושים.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חיסוני כלבת.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טיפול במפגעי יונים במרחב הציבורי.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תגבור שעות פיקוח עירוני לטובת הביטחון האישי והקלה במדיניות האכיפה במקומות בהם היה ניתן.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סיוע לוגיסטי בתפעול מיזמי התנדבות.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עבודות סלילה ופיתוח.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חלוקת ערכות אבלים למשפחות.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הפעלת אירועים עירוניים.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טיפול בהפרעות בני נוער בפארקים. 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טיפול במפגעי ריח עשן. 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ביצוע תרגילי 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מוס"ח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 בכל מוסדות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החינוך.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מטרופולין החלה לפעול בגני תקווה.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חלוקת מחשבים לתלמידים.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טיפול בהגנת סייבר על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רשתות ותשתית העיריה.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פעילות אבטחת מידע בתחום הרשת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התפעולית וקידום פעילות מול גופים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חיצונים.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54204" t="18445" r="21899" b="8074"/>
          <a:stretch/>
        </p:blipFill>
        <p:spPr>
          <a:xfrm>
            <a:off x="0" y="1132584"/>
            <a:ext cx="3312892" cy="5725416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5648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94" y="1117601"/>
            <a:ext cx="3862031" cy="289652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94" y="3953164"/>
            <a:ext cx="3873115" cy="2904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762DF-094D-1A54-96D4-A5D25B373CE0}"/>
              </a:ext>
            </a:extLst>
          </p:cNvPr>
          <p:cNvSpPr txBox="1"/>
          <p:nvPr/>
        </p:nvSpPr>
        <p:spPr>
          <a:xfrm>
            <a:off x="182877" y="1503775"/>
            <a:ext cx="8006081" cy="489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Local Emergency Squads established with the Home Front Command and Israel </a:t>
            </a:r>
            <a:r>
              <a:rPr lang="en-US" sz="1600" b="0" i="0" dirty="0" smtClean="0">
                <a:effectLst/>
              </a:rPr>
              <a:t>Police.</a:t>
            </a:r>
            <a:endParaRPr lang="en-US" sz="1600" b="0" i="0" dirty="0">
              <a:effectLst/>
            </a:endParaRP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Volunteer patrols and scouts contribute to city security.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 smtClean="0">
                <a:effectLst/>
              </a:rPr>
              <a:t>City </a:t>
            </a:r>
            <a:r>
              <a:rPr lang="en-US" sz="1600" b="0" i="0" dirty="0">
                <a:effectLst/>
              </a:rPr>
              <a:t>Council prioritizes security, handling over 700 calls.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Training and distribution of armed weapons, including Glowing Vests, for relevant City Council employees and volunteers.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Patrols by the Emergency Squad around educational institutions, involving armed volunteer parents.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Establishment of a medical Emergency Squad, deploying first aid points citywide.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Donation of advanced medical equipment from America based on local residents' connections and initiative.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</a:rPr>
              <a:t>Dispatch of scouts or supervisors to check reports and calls received at the municipal call center.</a:t>
            </a:r>
          </a:p>
          <a:p>
            <a:pPr algn="l" rtl="0">
              <a:spcBef>
                <a:spcPts val="1000"/>
              </a:spcBef>
              <a:spcAft>
                <a:spcPts val="600"/>
              </a:spcAft>
            </a:pPr>
            <a:endParaRPr lang="en-US" sz="1600" dirty="0">
              <a:cs typeface="Heebo" pitchFamily="2" charset="-79"/>
            </a:endParaRPr>
          </a:p>
        </p:txBody>
      </p:sp>
      <p:grpSp>
        <p:nvGrpSpPr>
          <p:cNvPr id="9" name="קבוצה 8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3" name="מלבן 2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לבן 5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8" name="תמונה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2877" y="37610"/>
            <a:ext cx="8006081" cy="1042381"/>
          </a:xfrm>
          <a:noFill/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Enhancing Public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>Safety</a:t>
            </a:r>
            <a:endParaRPr lang="en-US" sz="3600" b="0" i="0" dirty="0">
              <a:solidFill>
                <a:srgbClr val="FFFFFF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294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1402080" y="2522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שגרת חירום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5" t="444" r="10720" b="16000"/>
          <a:stretch/>
        </p:blipFill>
        <p:spPr>
          <a:xfrm>
            <a:off x="8564879" y="1112520"/>
            <a:ext cx="3627121" cy="5730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E2E77-18E1-1829-27DF-7BE155777241}"/>
              </a:ext>
            </a:extLst>
          </p:cNvPr>
          <p:cNvSpPr txBox="1"/>
          <p:nvPr/>
        </p:nvSpPr>
        <p:spPr>
          <a:xfrm>
            <a:off x="370742" y="1767521"/>
            <a:ext cx="7392328" cy="1709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lnSpc>
                <a:spcPct val="150000"/>
              </a:lnSpc>
            </a:pPr>
            <a:r>
              <a:rPr lang="en-US" dirty="0" smtClean="0">
                <a:cs typeface="Heebo" pitchFamily="2" charset="-79"/>
              </a:rPr>
              <a:t>Enhancing the readiness and functional continuity of water pressure boosting facilities and sewage pumping. </a:t>
            </a:r>
          </a:p>
          <a:p>
            <a:pPr marL="0" algn="l" defTabSz="914400" rtl="0" eaLnBrk="1" latinLnBrk="0" hangingPunct="1">
              <a:lnSpc>
                <a:spcPct val="150000"/>
              </a:lnSpc>
            </a:pPr>
            <a:r>
              <a:rPr lang="en-US" dirty="0" smtClean="0">
                <a:cs typeface="Heebo" pitchFamily="2" charset="-79"/>
              </a:rPr>
              <a:t>Theoretical training and practical exercises for municipal employees who will serve as operators of emergency water distribution stations.</a:t>
            </a:r>
            <a:endParaRPr lang="en-IL" dirty="0">
              <a:cs typeface="Heebo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8" name="קבוצה 7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9" name="מלבן 8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2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Emergency Routine Management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301505" y="1201333"/>
            <a:ext cx="85406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b="1" u="sng" dirty="0">
                <a:cs typeface="Heebo" pitchFamily="2" charset="-79"/>
              </a:rPr>
              <a:t>Routine Work Alongside the Emergency Procedures of the Water Corporation: 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 r="6419" b="38478"/>
          <a:stretch/>
        </p:blipFill>
        <p:spPr>
          <a:xfrm>
            <a:off x="0" y="3657600"/>
            <a:ext cx="8557105" cy="31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10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3573781" y="1417401"/>
            <a:ext cx="839723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עבודות שגרה לצד חירום של תאגיד המים:</a:t>
            </a:r>
            <a:endParaRPr lang="en-US" sz="2000" b="1" dirty="0">
              <a:latin typeface="Heebo" pitchFamily="2" charset="-79"/>
              <a:cs typeface="Heebo" pitchFamily="2" charset="-79"/>
            </a:endParaRPr>
          </a:p>
          <a:p>
            <a:pPr lvl="0">
              <a:lnSpc>
                <a:spcPct val="150000"/>
              </a:lnSpc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הגברת המוכנות והרציפות התפקודית של מתקני הגברת לחץ מים ושאיבת ביוב.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>
              <a:lnSpc>
                <a:spcPct val="150000"/>
              </a:lnSpc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הדרכה תאורטית ותרגול מעשי לעובדי עירייה אשר ישמשו כמפעילי תחנות חלוקת מים בחירום.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Heebo" pitchFamily="2" charset="-79"/>
              <a:ea typeface="Calibri" panose="020F0502020204030204" pitchFamily="34" charset="0"/>
              <a:cs typeface="Heebo" pitchFamily="2" charset="-79"/>
            </a:endParaRP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1402080" y="25229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שגרת חירום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7" r="1834" b="38478"/>
          <a:stretch/>
        </p:blipFill>
        <p:spPr>
          <a:xfrm>
            <a:off x="3215640" y="3657600"/>
            <a:ext cx="8976360" cy="318516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5" t="444" r="10720" b="16000"/>
          <a:stretch/>
        </p:blipFill>
        <p:spPr>
          <a:xfrm>
            <a:off x="-1" y="1112520"/>
            <a:ext cx="3627121" cy="5730240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sp>
        <p:nvSpPr>
          <p:cNvPr id="10" name="מלבן 9"/>
          <p:cNvSpPr/>
          <p:nvPr/>
        </p:nvSpPr>
        <p:spPr>
          <a:xfrm>
            <a:off x="13863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24886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סיוע למשפחות מפונות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8" r="7848"/>
          <a:stretch/>
        </p:blipFill>
        <p:spPr>
          <a:xfrm>
            <a:off x="7444509" y="1129739"/>
            <a:ext cx="4747491" cy="2687782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8" name="קבוצה 7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9" name="מלבן 8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2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Supporting Displaced Families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C28ADE-FAC3-5514-7F49-72D6111B3B50}"/>
              </a:ext>
            </a:extLst>
          </p:cNvPr>
          <p:cNvSpPr txBox="1"/>
          <p:nvPr/>
        </p:nvSpPr>
        <p:spPr>
          <a:xfrm>
            <a:off x="424745" y="1460403"/>
            <a:ext cx="6845595" cy="379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Assistance to Displaced Families</a:t>
            </a:r>
            <a:r>
              <a:rPr lang="en-US" b="1" dirty="0" smtClean="0"/>
              <a:t>:</a:t>
            </a:r>
          </a:p>
          <a:p>
            <a:pPr algn="l"/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Municipality outreach for social, educational, and community support</a:t>
            </a:r>
            <a:r>
              <a:rPr lang="en-US" dirty="0" smtClean="0"/>
              <a:t>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Water benefits for hosting displaced residents</a:t>
            </a:r>
            <a:r>
              <a:rPr lang="en-US" dirty="0" smtClean="0"/>
              <a:t>.</a:t>
            </a:r>
            <a:endParaRPr lang="he-IL" dirty="0" smtClean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Facilitating connections between hosts and displaced families</a:t>
            </a:r>
            <a:r>
              <a:rPr lang="en-US" dirty="0" smtClean="0"/>
              <a:t>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Logistical help in preparing homes for displaced families</a:t>
            </a:r>
            <a:r>
              <a:rPr lang="en-US" dirty="0" smtClean="0"/>
              <a:t>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Resilience conversations with displaced families.</a:t>
            </a:r>
          </a:p>
          <a:p>
            <a:pPr algn="l" rtl="0">
              <a:lnSpc>
                <a:spcPct val="90000"/>
              </a:lnSpc>
              <a:spcBef>
                <a:spcPts val="1000"/>
              </a:spcBef>
            </a:pPr>
            <a:endParaRPr lang="en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508" y="3779899"/>
            <a:ext cx="4747491" cy="30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89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סיוע למשפחות מפונות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024582" y="1489532"/>
            <a:ext cx="6929727" cy="5015557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סיוע מטעם העירייה למשפחות מפונות:</a:t>
            </a:r>
            <a:endParaRPr lang="en-US" sz="2000" b="1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קול קורא למשפחות מפונות המתארחות בעיר במטרה להציע להן סיוע סוציאלי, חינוכי וחברתי- שילוב במסגרות בתי ספר, גני ילדים, מעונות, חוגים, תנועות נוער, סיוע רגשי, ציוד ומזון ועוד.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תאגיד המים פרסם הטבות וזכאויות מטעם מועצת הרשות הממשלתית למים וביוב, לתושבים המארחים אזרחים שהתפנו ממקום מגוריהם- עדכון מספר הנפשות ובכך קבלת תעריף מינימלי ודחיית תשלומי חשבון המים. 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indent="0">
              <a:buNone/>
            </a:pP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איסוף רשימת תושבים המוכנים לארח בביתם משפחות מפונות וביצוע חיבורים בין מארחים למתארחים . 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סיוע לוגיסטי מטעם העירייה להכנת נכס של תושב העיר לקבלת משפחות מפונות, ביוזמת התושב ובסיוע מתנדבים וגורמי העירייה.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קיום שיחות לחיזוק החוסן עם משפחות מפונות להגברת תחושת מסוגלות והפחתת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תסמיני דחק.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indent="0">
              <a:buNone/>
            </a:pP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r="17172" b="28619"/>
          <a:stretch/>
        </p:blipFill>
        <p:spPr>
          <a:xfrm>
            <a:off x="0" y="3227163"/>
            <a:ext cx="4747491" cy="3630837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8" r="7848"/>
          <a:stretch/>
        </p:blipFill>
        <p:spPr>
          <a:xfrm>
            <a:off x="0" y="1117601"/>
            <a:ext cx="4747491" cy="2687782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435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סיוע למשפחות מפונות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1"/>
          <a:stretch/>
        </p:blipFill>
        <p:spPr>
          <a:xfrm>
            <a:off x="9046268" y="3305625"/>
            <a:ext cx="3145848" cy="35523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18328" r="13839" b="20393"/>
          <a:stretch/>
        </p:blipFill>
        <p:spPr>
          <a:xfrm>
            <a:off x="7373373" y="1117601"/>
            <a:ext cx="4818743" cy="306647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20202" r="14776" b="11380"/>
          <a:stretch/>
        </p:blipFill>
        <p:spPr>
          <a:xfrm>
            <a:off x="7373373" y="4170219"/>
            <a:ext cx="1691181" cy="2701636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10" name="קבוצה 9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11" name="מלבן 10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4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Supporting Displaced Families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440926" y="1254829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1" dirty="0"/>
              <a:t>Volunteer Initiatives</a:t>
            </a:r>
            <a:r>
              <a:rPr lang="en-US" b="1" dirty="0" smtClean="0"/>
              <a:t>: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Women's </a:t>
            </a:r>
            <a:r>
              <a:rPr lang="en-US" dirty="0"/>
              <a:t>Circle and Tangent Group: Assisting displaced families with security </a:t>
            </a:r>
            <a:r>
              <a:rPr lang="en-US" dirty="0" smtClean="0"/>
              <a:t>forces.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Community </a:t>
            </a:r>
            <a:r>
              <a:rPr lang="en-US" dirty="0"/>
              <a:t>Cooking: Families cook for those hosted in the community</a:t>
            </a:r>
            <a:r>
              <a:rPr lang="en-US" dirty="0" smtClean="0"/>
              <a:t>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"</a:t>
            </a:r>
            <a:r>
              <a:rPr lang="en-US" dirty="0"/>
              <a:t>Launderers from </a:t>
            </a:r>
            <a:r>
              <a:rPr lang="en-US" dirty="0" smtClean="0"/>
              <a:t>the </a:t>
            </a:r>
            <a:r>
              <a:rPr lang="en-US" dirty="0" err="1" smtClean="0"/>
              <a:t>B’samim</a:t>
            </a:r>
            <a:r>
              <a:rPr lang="en-US" dirty="0" smtClean="0"/>
              <a:t> street": Laundry </a:t>
            </a:r>
            <a:r>
              <a:rPr lang="en-US" dirty="0"/>
              <a:t>help for displaced </a:t>
            </a:r>
            <a:r>
              <a:rPr lang="en-US" dirty="0" smtClean="0"/>
              <a:t>families.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Donation </a:t>
            </a:r>
            <a:r>
              <a:rPr lang="en-US" dirty="0"/>
              <a:t>of Shabbat Candlesticks: Supporting displaced women with 116 </a:t>
            </a:r>
            <a:r>
              <a:rPr lang="en-US" dirty="0" smtClean="0"/>
              <a:t>candlesticks.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Event </a:t>
            </a:r>
            <a:r>
              <a:rPr lang="en-US" dirty="0"/>
              <a:t>for Displaced Women: Organizing pampering events for 150 displaced women from </a:t>
            </a:r>
            <a:r>
              <a:rPr lang="en-US" dirty="0" err="1"/>
              <a:t>Kfar</a:t>
            </a:r>
            <a:r>
              <a:rPr lang="en-US" dirty="0"/>
              <a:t> Aza, including grooming packages.</a:t>
            </a:r>
            <a:endParaRPr lang="en-US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4370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סיוע למשפחות מפונות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56728" y="1489532"/>
            <a:ext cx="7197582" cy="5015557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מיזמי התנדבות עבור משפחות מפונות:</a:t>
            </a:r>
            <a:endParaRPr lang="en-US" sz="2000" b="1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קבוצת מעגל נשים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וטאנגנט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- בסיוע למשפחות מפונות ולכוחות הביטחון.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מיזם "קהילה מבשלת גני תקווה"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משפחה מבשלת בביתה עבור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משפחה אחרת המתארחת ביישוב.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מיזם "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הכובסים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והכובסות מהבשמים"- דיירי רחוב דרך הבשמים מכבסים באופן שוטף את בגדיהם של המשפחות המפונות המתגוררות בקריה האקדמית אונו.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lvl="0" indent="0">
              <a:buNone/>
            </a:pP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endParaRPr lang="he-IL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ארגון תרומה של 116 מעמדים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לנרות שבת לנשים מפונות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מקיבוץ מגן שפונו לים המלח.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ארגון אירוע ל150-נשים מפונות מכפר עזה +גיוס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תרומות של מארזי פינוק וטיפוח. 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1"/>
          <a:stretch/>
        </p:blipFill>
        <p:spPr>
          <a:xfrm>
            <a:off x="1691182" y="3299839"/>
            <a:ext cx="3145848" cy="355237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18328" r="13839" b="20393"/>
          <a:stretch/>
        </p:blipFill>
        <p:spPr>
          <a:xfrm>
            <a:off x="0" y="1089891"/>
            <a:ext cx="4818743" cy="306647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t="20202" r="14776" b="11380"/>
          <a:stretch/>
        </p:blipFill>
        <p:spPr>
          <a:xfrm>
            <a:off x="0" y="4156364"/>
            <a:ext cx="1691181" cy="2701636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1592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מתנדבים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t="22650" r="4814" b="2369"/>
          <a:stretch/>
        </p:blipFill>
        <p:spPr>
          <a:xfrm>
            <a:off x="8566300" y="867750"/>
            <a:ext cx="3616160" cy="5199458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7" name="קבוצה 6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9" name="מלבן 8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לבן 9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2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Community Volunteerism: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</a:b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>Diverse 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Initiatives for Positive Impact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91792" y="1322942"/>
            <a:ext cx="7825516" cy="4855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b="1" u="sng" dirty="0"/>
              <a:t>Volunteer Appreciation and City Initiatives:</a:t>
            </a:r>
            <a:endParaRPr lang="en-US" u="sng" dirty="0"/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err="1"/>
              <a:t>Mamanat</a:t>
            </a:r>
            <a:r>
              <a:rPr lang="en-US" sz="1600" dirty="0"/>
              <a:t> Group - Baking for female volunteers.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Distribution of Shabbat cakes and challahs to all volunteers.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Stickers for volunteer cars to boost pride.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Dedicated hotline for volunteer tasks.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Recruitment for city security initiatives, civil defense, patrols, and more.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Assistance for various municipal tasks, including gardening and waste disposal.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Support for military service families, cancer patients, and special education families.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Rhythmic activities and creative sessions for children with volunteer assistance.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Woodwork volunteers creating doorstop boards for bomb shelters.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Assistance in shifting supplies, food, and people within the community.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Volunteers for "Friends" organization and participation in community events.</a:t>
            </a:r>
          </a:p>
          <a:p>
            <a:pPr marL="342900" indent="-3429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Emotional and psychological support for isolated seniors.</a:t>
            </a:r>
            <a:endParaRPr lang="en-US" sz="1600" b="0" i="0" dirty="0">
              <a:effectLst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1704"/>
          <a:stretch/>
        </p:blipFill>
        <p:spPr>
          <a:xfrm>
            <a:off x="8566300" y="3921700"/>
            <a:ext cx="3607155" cy="29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96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מתנדבים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459316" y="2054881"/>
            <a:ext cx="7197582" cy="4115012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פעולות הוקרה ושימור מתנדבים:</a:t>
            </a:r>
            <a:endParaRPr lang="en-US" sz="2000" b="1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קבוצת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מאמאנט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-הכנת חלות ועוגות למתנדבות ומתנדבים המובילים.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חלוקת עוגות וחלות לשבת לכלל המתנדבות והמתנדבים.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חלוקת מדבקות לרכב למתנדבות ומתנדבים לתחושת "גאוות יחידה"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קו ייעודי למשימות התנדבות- מי שזקוק לעזרה ומי שרוצה לעזור.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1704"/>
          <a:stretch/>
        </p:blipFill>
        <p:spPr>
          <a:xfrm>
            <a:off x="0" y="1117600"/>
            <a:ext cx="5143500" cy="575056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t="14815" r="4814" b="2370"/>
          <a:stretch/>
        </p:blipFill>
        <p:spPr>
          <a:xfrm>
            <a:off x="3854334" y="1117600"/>
            <a:ext cx="3616160" cy="5742708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8896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מתנדבים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87569" y="1597681"/>
            <a:ext cx="11766740" cy="4115012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גיוס מתנדבים למיזמי התנדבות בעיר: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גיוס מתנדבים למיזמים בנושא הגברת הביטחון בעיר- כיתת כוננות, סיורים, משמר אזרחי, פיקוח עירוני בשעות הלילה, אבטחה בגני ילדות וילדים באמצעות מתנדבים נושאי נשק אשר עברו תדרוך על ידי קב"ט העירייה.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גיוס מתנדבים לעבודות שוטפות של העירייה בשל מחסור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בכח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אדם- עבודות גינון, נהיגה במשאית פינוי אשפה.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סיוע למשפחות משרתי מילואים, משרתי קבע, לעובדות ועובדים חיוניים בנושאים שונים (סיוע פרטני בבית, בישולים, שמרטפות, פעילות הפוגה, טיולים עם הכלב, תמיכה רגשית ועוד).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חלוקת עוגות לחולי סרטן קבוצת בוגרים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18-25 מכל הארץ . 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lvl="0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הפעלות 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ריתמוסיקה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, שעת סיפור ויצירה לגילאי  3-7 בחדרי בניינים משותפים באמצעות מתנדבים.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מתנדבים לעבודה בנגרייה הקהילתית ליצירת קרשים המשמשים מעצור לדלת הממ"ד מבפנים.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מתנדבים לסיוע בשינוע ציוד, אוכל ואנשים 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חיבור לארגון ידידים לסיוע בסגירת חלונות ממ"ד.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התנדבות באירועי הפגה לציבור.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סיוע למשפחות חינוך מיוחד, בצרכים פרטניים וביקורי בית, למשל- בנות ובני נוער ביקרו 13 ילדים עם צרכים מיוחדים בבתיהם ואירחו להם חברה.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סיוע נפשי ורגשי למשפחות מהיישוב, גם לקשישים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עריריים שמאוד זקוקים באמצעות נשות ואנשי טיפול מתנדבים מהקהילה.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indent="0">
              <a:buNone/>
            </a:pPr>
            <a:endParaRPr lang="he-IL" sz="2000" b="1" u="sng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224159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מתנדבים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6" name="קבוצה 5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7" name="מלבן 6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מלבן 7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0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Community Volunteerism: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</a:b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>Diverse 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Initiatives for Positive Impact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301505" y="1254829"/>
            <a:ext cx="718421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600" b="1" dirty="0" smtClean="0"/>
              <a:t>Additional </a:t>
            </a:r>
            <a:r>
              <a:rPr lang="en-US" sz="1600" b="1" dirty="0"/>
              <a:t>Volunteer Initiatives</a:t>
            </a:r>
            <a:r>
              <a:rPr lang="en-US" sz="1600" b="1" dirty="0" smtClean="0"/>
              <a:t>: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13</a:t>
            </a:r>
            <a:r>
              <a:rPr lang="en-US" sz="1600" dirty="0"/>
              <a:t>. Support for Holocaust survivors through calls and visits</a:t>
            </a:r>
            <a:r>
              <a:rPr lang="en-US" sz="1600" dirty="0" smtClean="0"/>
              <a:t>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14. Medical </a:t>
            </a:r>
            <a:r>
              <a:rPr lang="en-US" sz="1600" dirty="0"/>
              <a:t>assistance volunteers for care, paramedics, and first aid</a:t>
            </a:r>
            <a:r>
              <a:rPr lang="en-US" sz="1600" dirty="0" smtClean="0"/>
              <a:t>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15. "</a:t>
            </a:r>
            <a:r>
              <a:rPr lang="en-US" sz="1600" dirty="0"/>
              <a:t>Sandwiches for Every Soldier" and "Cooking with Love" initiatives</a:t>
            </a:r>
            <a:r>
              <a:rPr lang="en-US" sz="1600" dirty="0" smtClean="0"/>
              <a:t>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16. Volunteers </a:t>
            </a:r>
            <a:r>
              <a:rPr lang="en-US" sz="1600" dirty="0"/>
              <a:t>collecting and packaging donations for soldiers.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17. Community </a:t>
            </a:r>
            <a:r>
              <a:rPr lang="en-US" sz="1600" dirty="0"/>
              <a:t>secondhand shop volunteers dispatching deliveries upon request.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18. Birthday </a:t>
            </a:r>
            <a:r>
              <a:rPr lang="en-US" sz="1600" dirty="0"/>
              <a:t>patrols to celebrate residents' birthdays.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19. "Home </a:t>
            </a:r>
            <a:r>
              <a:rPr lang="en-US" sz="1600" dirty="0"/>
              <a:t>Front" initiative - Video production by high school students.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20. "Wrapped </a:t>
            </a:r>
            <a:r>
              <a:rPr lang="en-US" sz="1600" dirty="0"/>
              <a:t>in Love" bracelet sales to support soldiers.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21. Involving </a:t>
            </a:r>
            <a:r>
              <a:rPr lang="en-US" sz="1600" dirty="0"/>
              <a:t>youth movements in various volunteer activities.</a:t>
            </a:r>
          </a:p>
          <a:p>
            <a:pPr algn="l" rtl="0">
              <a:lnSpc>
                <a:spcPct val="150000"/>
              </a:lnSpc>
            </a:pPr>
            <a:r>
              <a:rPr lang="en-US" sz="1600" dirty="0" smtClean="0"/>
              <a:t>22. Building </a:t>
            </a:r>
            <a:r>
              <a:rPr lang="en-US" sz="1600" dirty="0"/>
              <a:t>feeding stations for cats in surrounding communities.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/>
              <a:t>These initiatives offer diverse opportunities for volunteers to contribute to community well-being and support various causes.</a:t>
            </a:r>
            <a:endParaRPr lang="en-US" sz="1600" b="1" i="0" dirty="0">
              <a:effectLst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977" y="1113623"/>
            <a:ext cx="4730023" cy="57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3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67589" y="14053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חיזוק תחושת הביטחון במרחב הציבורי</a:t>
            </a:r>
            <a:r>
              <a:rPr lang="en-US" sz="3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73115" y="1587444"/>
            <a:ext cx="8220680" cy="4913746"/>
          </a:xfrm>
        </p:spPr>
        <p:txBody>
          <a:bodyPr numCol="2">
            <a:noAutofit/>
          </a:bodyPr>
          <a:lstStyle/>
          <a:p>
            <a:pPr marL="0" lv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ביטחון אישי: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כיתת כוננות מטעם פיקוד העורף. 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כיתת כוננות מטעם משטרת ישראל.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סיירת ביטחון בעיר- סיירות וסיירים מתנדבים.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משטרה ומתנדבי המשמר האזרחי בעיר וסיור של חיילי פיקוד העורף.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פיקוח העירייה בתגבור נושא הביטחון בעיר (טיפול במעל 700 קריאות).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הכשרה וחלוקת נשק לבעלי תפקידים בעירייה וחלוקת אפודים לעובדים ולמתנדבים.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lvl="0" indent="0">
              <a:buNone/>
            </a:pPr>
            <a:endParaRPr lang="he-IL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סיורים של כיתת הכוננות סביב מוסדות חינוך וגיוס הורים מתנדבים חמושים לאבטחה בגני הילדות והילדים.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הקמת כיתת כוננות רפואית- בהתאם להמלצת המכון לחקר הטרור ברייכמן, התארגנות מקומית בפריסת נקודות פינוי פצועים ברחבי העיר, 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תרומה מאמריקה של ערכות ציוד רפואי מתקדם הודות לקשרים וליוזמה של תושבי היישוב.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שליחת סייר או פקח לבדיקת דיווחים וקריאות שמתקבלות במוקד העירוני.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1"/>
            <a:ext cx="3862031" cy="289652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3164"/>
            <a:ext cx="3873115" cy="29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מתנדבים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27760" y="1475760"/>
            <a:ext cx="10515600" cy="5250160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גיוס מתנדבים למיזמי התנדבות בעיר: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מתנדבים בטלפונים וביקורים אצל שורדות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 err="1">
                <a:latin typeface="Heebo" pitchFamily="2" charset="-79"/>
                <a:cs typeface="Heebo" pitchFamily="2" charset="-79"/>
              </a:rPr>
              <a:t>ושורדי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 שואה מהיישוב.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מתנדבים למטרת סיוע רפואי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(רפואה, חובשים, פרמדיקים).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מיזם "סנדוויץ' לכל חייל"- הכנת כריכים לחיילים במרכז 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תרבותא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מיזם "מבשלים באהבה" - מתנדבים מבשלים יחד אוכל חם לגדודי צה"ל.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חמ"ל לאיסוף ואריזה של תרומות ציוד לחיילים.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נקודת איסוף תרומות של ציוד לחיילים בלבד,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כולל ברכות וציורים לחיילים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חנות קהילתית יד שנייה גני תקווה מוציאה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מידי יום משלוחים ע"פ דרישה של בגדי תינוקות, ילדים, צעצועים, ספרים, כלי מיטה, נעליים ועוד. 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מתנדבים לסיירת היום הולדת.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מיזם ד"ש מהבית - הכנת סרטון על ידי תלמידי התיכון מברכות ותמונות ששלחו תושבים ליקיריהם המגויסים.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מכירת צמידים "עוטפים באהבה" שהכינו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מתנדבים כשכל ההכנסות לקניית ציוד לחיילים, חלוקת חלות למתנדבים, מיפוי צרכים למשפחות צו 8.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שילוב תנועות נוער במיזמי התנדבות - ביקורים אצל משפחות, איסוף ציוד וגיוס תרומות לחיילים, סיירת יום הולדת ועוד.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בניית תחנות האכלה לחתולים עבור יישובי העוטף בסיוע מתנדבים.</a:t>
            </a:r>
            <a:endParaRPr lang="he-IL" sz="2000" b="1" u="sng" dirty="0"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7261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ניהול מתנדבים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34F43-A704-B06D-AE56-F7A89AE550F5}"/>
              </a:ext>
            </a:extLst>
          </p:cNvPr>
          <p:cNvSpPr txBox="1"/>
          <p:nvPr/>
        </p:nvSpPr>
        <p:spPr>
          <a:xfrm>
            <a:off x="417443" y="1232418"/>
            <a:ext cx="1121133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2000" b="1" u="sng" dirty="0">
                <a:latin typeface="Heebo" pitchFamily="2" charset="-79"/>
                <a:cs typeface="Heebo" pitchFamily="2" charset="-79"/>
              </a:rPr>
              <a:t>Recruitment of Volunteers for City Initiatives: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Support for Holocaust Survivors: Volunteers for phone calls and visits to Holocaust survivors and survivors of the Shoah in the community.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Medical Assistance Volunteers: Volunteers for medical assistance purposes, including medical care, paramedics, and first aid.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"Sandwiches for Every Soldier" Initiative: Volunteers for the preparation of sandwiches for soldiers at the Culture Center.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"Cooking with Love" Initiative: Volunteers who cook warm meals together for IDF units.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 err="1"/>
              <a:t>Hesder</a:t>
            </a:r>
            <a:r>
              <a:rPr lang="en-US" sz="1600" dirty="0"/>
              <a:t> Yeshiva for Collecting and Packaging Donations: Volunteers for collecting and packaging donations specifically for soldiers, including greetings and drawings.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Community Secondhand Shop in </a:t>
            </a:r>
            <a:r>
              <a:rPr lang="en-US" sz="1600" dirty="0" err="1"/>
              <a:t>Ganei</a:t>
            </a:r>
            <a:r>
              <a:rPr lang="en-US" sz="1600" dirty="0"/>
              <a:t> </a:t>
            </a:r>
            <a:r>
              <a:rPr lang="en-US" sz="1600" dirty="0" err="1"/>
              <a:t>Tikva</a:t>
            </a:r>
            <a:r>
              <a:rPr lang="en-US" sz="1600" dirty="0"/>
              <a:t>: Volunteers for a community secondhand shop that dispatches deliveries daily upon request for baby clothes, children's items, toys, books, bedding, shoes, and more.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Volunteers for Birthday Patrols: Volunteers for birthday patrols to celebrate residents' birthdays. "Home Front" Initiative - Video Production by High School Students: Volunteers for creating a video by high school students with greetings and pictures sent by residents to their enlisted loved ones.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"Wrapped in Love" Bracelet Sales: Volunteers for selling bracelets with all proceeds used to purchase equipment for soldiers, distributing challahs to volunteers, mapping needs for families in Tzahal 8.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Incorporating Youth Movements in Volunteer Initiatives: Involving youth movements in volunteer activities such as family visits, collecting equipment, donation drives for soldiers, birthday patrols, and more.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600" dirty="0"/>
              <a:t>Building Feeding Stations for Cats: Volunteers for constructing feeding stations for cats in communities surrounding the city with the assistance of volunteers. </a:t>
            </a:r>
          </a:p>
          <a:p>
            <a:pPr algn="l" defTabSz="914400" rtl="0" eaLnBrk="1" latinLnBrk="0" hangingPunct="1"/>
            <a:endParaRPr lang="en-US" sz="1600" dirty="0"/>
          </a:p>
          <a:p>
            <a:pPr algn="l" defTabSz="914400" rtl="0" eaLnBrk="1" latinLnBrk="0" hangingPunct="1"/>
            <a:r>
              <a:rPr lang="en-US" sz="1600" b="1" dirty="0"/>
              <a:t>These initiatives showcase a diverse range of opportunities for volunteers to contribute to the community's well-being and support various causes.</a:t>
            </a:r>
            <a:endParaRPr lang="en-IL" sz="1600" b="1" dirty="0"/>
          </a:p>
        </p:txBody>
      </p:sp>
      <p:sp>
        <p:nvSpPr>
          <p:cNvPr id="5" name="מלבן 4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4597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קשר עם התושב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32820" t="26695" r="33590" b="24074"/>
          <a:stretch/>
        </p:blipFill>
        <p:spPr>
          <a:xfrm>
            <a:off x="8028265" y="1129781"/>
            <a:ext cx="4163735" cy="343269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2" b="17822"/>
          <a:stretch/>
        </p:blipFill>
        <p:spPr>
          <a:xfrm>
            <a:off x="8238932" y="4749730"/>
            <a:ext cx="3976236" cy="175997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b="4781"/>
          <a:stretch/>
        </p:blipFill>
        <p:spPr>
          <a:xfrm>
            <a:off x="8028265" y="3662217"/>
            <a:ext cx="1569259" cy="3195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84CF13-A083-5F9B-9866-9DE9CA213A76}"/>
              </a:ext>
            </a:extLst>
          </p:cNvPr>
          <p:cNvSpPr txBox="1"/>
          <p:nvPr/>
        </p:nvSpPr>
        <p:spPr>
          <a:xfrm>
            <a:off x="184542" y="1300350"/>
            <a:ext cx="76811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Establishment </a:t>
            </a:r>
            <a:r>
              <a:rPr lang="en-US" sz="1600" dirty="0"/>
              <a:t>of a 24/7 Command Center.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Implementation of a 24/7 Urban Emergency Hotline.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Personalized phone calls to 2,800 veteran residents.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Community Assistance WhatsApp Group - "Helping Everyone in </a:t>
            </a:r>
            <a:r>
              <a:rPr lang="en-US" sz="1600" dirty="0" err="1" smtClean="0"/>
              <a:t>Ganey</a:t>
            </a:r>
            <a:r>
              <a:rPr lang="en-US" sz="1600" dirty="0" smtClean="0"/>
              <a:t> </a:t>
            </a:r>
            <a:r>
              <a:rPr lang="en-US" sz="1600" dirty="0" err="1"/>
              <a:t>Tikva</a:t>
            </a:r>
            <a:r>
              <a:rPr lang="en-US" sz="1600" dirty="0"/>
              <a:t>."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Information dissemination through WhatsApp, the city's website, and social media.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Real-time management of alerts on WhatsApp groups.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Distribution of smart bracelets to the hearing-impaired community.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Postponement of </a:t>
            </a:r>
            <a:r>
              <a:rPr lang="en-US" sz="1600" dirty="0" err="1"/>
              <a:t>Arnona</a:t>
            </a:r>
            <a:r>
              <a:rPr lang="en-US" sz="1600" dirty="0"/>
              <a:t> (property tax) payments initiated by the City Council.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Weekly summary updates on city activities, emergency guidelines, and defense policy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/>
          </a:p>
          <a:p>
            <a:pPr algn="l">
              <a:lnSpc>
                <a:spcPct val="150000"/>
              </a:lnSpc>
            </a:pPr>
            <a:r>
              <a:rPr lang="en-US" sz="1600" b="1" dirty="0"/>
              <a:t>Comprehensive Emergency Management</a:t>
            </a:r>
            <a:r>
              <a:rPr lang="en-US" sz="1600" b="1" dirty="0" smtClean="0"/>
              <a:t>:</a:t>
            </a:r>
          </a:p>
          <a:p>
            <a:pPr algn="l">
              <a:lnSpc>
                <a:spcPct val="150000"/>
              </a:lnSpc>
            </a:pPr>
            <a:r>
              <a:rPr lang="en-US" sz="1600" dirty="0" smtClean="0"/>
              <a:t> </a:t>
            </a:r>
            <a:r>
              <a:rPr lang="en-US" sz="1600" dirty="0"/>
              <a:t>These initiatives represent a holistic approach, integrating technology, community engagement, and effective communication to boost the city's preparedness and resilience.</a:t>
            </a:r>
          </a:p>
        </p:txBody>
      </p:sp>
      <p:sp>
        <p:nvSpPr>
          <p:cNvPr id="9" name="מלבן 8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10" name="קבוצה 9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11" name="מלבן 10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4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Enhancing </a:t>
            </a:r>
            <a:r>
              <a:rPr lang="en-US" sz="3200" b="1" dirty="0" smtClean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Emergency </a:t>
            </a:r>
            <a:r>
              <a:rPr lang="en-US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Readiness</a:t>
            </a:r>
            <a:endParaRPr lang="en-US" sz="1200" dirty="0">
              <a:solidFill>
                <a:srgbClr val="FFFFFF"/>
              </a:solidFill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807220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קשר עם התושב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024582" y="1370568"/>
            <a:ext cx="6929727" cy="5015557"/>
          </a:xfrm>
        </p:spPr>
        <p:txBody>
          <a:bodyPr numCol="2">
            <a:noAutofit/>
          </a:bodyPr>
          <a:lstStyle/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פתיחת מרכז הפעלה 24/7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עם נציגי פיקוד העורף, רמ״ט וכוננים מכל מכלול.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איוש מוקד עירוני 24/7, כולל טלפון חירום. ניהול מוקד רואה באמצעות מאות מצלמות ברחבי העיר.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יצרנו קשר טלפוני עם כ-2,800 אזרחיות ואזרחים ותיקים תושבי העיר בסיוע מתנדבים.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פתיחת קבוצת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וואטסאפ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לעזרה הדדית בקהילה –"עוזרים לכולם בגני תקווה".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מידע לציבור -עדכונים שוטפים בקבוצות תושבים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בוואטסאפ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, באתר העירייה ובעמוד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פייסבוק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ואינסטגרם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ניהול הודעות בזמן אמת בהכרזות וקהילות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הוואטסאפ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– בדגש על אזעקות ודיווחי פקע"ר.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קיימנו חלוקת צמידים חכמים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והדרכה לקהילת כבדי השמיעה בעיר באגף הרווחה והשירותים החברתיים. הצמידים מתחברים אוטומטית לטלפון החכם ומאותתים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באמצעות רטט בעת הישמע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אזעקה. 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יזמנו אישור ישיבת מליאת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העיר לדחיית תשלומי ארנונה.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עדכון סיכום שבועי של כל הפעילות בעיר כולל עדכון הנחיות חירום ומדיניות התגוננות.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32820" t="26695" r="33590" b="24074"/>
          <a:stretch/>
        </p:blipFill>
        <p:spPr>
          <a:xfrm>
            <a:off x="860847" y="1474499"/>
            <a:ext cx="4163735" cy="343269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2" b="17822"/>
          <a:stretch/>
        </p:blipFill>
        <p:spPr>
          <a:xfrm>
            <a:off x="1644073" y="5006109"/>
            <a:ext cx="3380509" cy="149629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b="4781"/>
          <a:stretch/>
        </p:blipFill>
        <p:spPr>
          <a:xfrm>
            <a:off x="469633" y="3309306"/>
            <a:ext cx="1569259" cy="3195783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5037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Support the families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454" y="1117601"/>
            <a:ext cx="3408545" cy="227483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 r="14833" b="24702"/>
          <a:stretch/>
        </p:blipFill>
        <p:spPr>
          <a:xfrm>
            <a:off x="8792725" y="5387105"/>
            <a:ext cx="3390001" cy="147089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1091"/>
          <a:stretch/>
        </p:blipFill>
        <p:spPr>
          <a:xfrm>
            <a:off x="8787092" y="3009860"/>
            <a:ext cx="3404908" cy="2377245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10" name="קבוצה 9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11" name="מלבן 10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מלבן 11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4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Compassionate Support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102695" y="1176007"/>
            <a:ext cx="8098914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b="1" dirty="0"/>
              <a:t>Comprehensive Support </a:t>
            </a:r>
            <a:r>
              <a:rPr lang="en-US" b="1" dirty="0" smtClean="0"/>
              <a:t>Commitment</a:t>
            </a:r>
            <a:r>
              <a:rPr lang="en-US" dirty="0" smtClean="0"/>
              <a:t> providing </a:t>
            </a:r>
            <a:r>
              <a:rPr lang="en-US" dirty="0"/>
              <a:t>both emotional and practical support to families hosting evacuees and those directly affected by crises.</a:t>
            </a:r>
          </a:p>
          <a:p>
            <a:pPr algn="l" rtl="0">
              <a:lnSpc>
                <a:spcPct val="150000"/>
              </a:lnSpc>
            </a:pPr>
            <a:endParaRPr lang="en-US" dirty="0"/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Emotional support for families hosting evacuees.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and accompaniment for the abducted educator, Orit Meir.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Assistance for bereaved families, including commemorating </a:t>
            </a:r>
            <a:r>
              <a:rPr lang="en-US" dirty="0" err="1"/>
              <a:t>Dorin</a:t>
            </a:r>
            <a:r>
              <a:rPr lang="en-US" dirty="0"/>
              <a:t> </a:t>
            </a:r>
            <a:r>
              <a:rPr lang="en-US" dirty="0" err="1"/>
              <a:t>Atias</a:t>
            </a:r>
            <a:r>
              <a:rPr lang="en-US" dirty="0"/>
              <a:t>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Messages of acknowledgment for families affected by a natural disaster.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Event for families with conscientious objectors (COs).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for families of abducted individuals.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Solidarity events for families of kidnapped individuals.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Contact and support for young residents who survived a natural disaster.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Phone contact and emotional support for hospitalized residents.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for combat soldiers who lost close friends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38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תמיכה במשפחות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1387932"/>
            <a:ext cx="11954309" cy="5015557"/>
          </a:xfrm>
        </p:spPr>
        <p:txBody>
          <a:bodyPr numCol="2">
            <a:noAutofit/>
          </a:bodyPr>
          <a:lstStyle/>
          <a:p>
            <a:r>
              <a:rPr lang="he-IL" sz="2000" dirty="0">
                <a:latin typeface="Heebo" pitchFamily="2" charset="-79"/>
                <a:cs typeface="Heebo" pitchFamily="2" charset="-79"/>
              </a:rPr>
              <a:t>סיוע למשפחות מן היישוב שמארחות משפחות מפונות.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מתן תמיכה רגשית למשפחה מתארחת מבארי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והאסון שפקד אותם.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ליווי אורית מאיר, גננת העובדת בעיר שבנה נחטף - ביקור אצלה בבית, הכנת מחווה עם ילדי הגן והשתתפותה בעצרת סביב מיצג החטופים ברחבת העיריה.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סיוע וליווי מטעם העירייה למשפחות אבלות מהיישוב, סיוע בהנצחת דורין אטיאס ז"ל.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צוות הודעה מרה לחמש משפחות שאיבדו את יקיריהן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במסיבת הטבע ומבארי.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אירוע גיבוש למשפחות שאחד ההורים או שניהם מגויס בצו 8.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ליווי משפחות חטופים שבני משפחותיהם מתגוררים בעיר.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מיצגים למען השבת החטופים-שולחן שבת להשבת החטופים וקיום טקס בו נכחו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כ-300 תושבים, מיצג ברחבת העירייה, שרשרת אנושית בעיר.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יצירת קשר טלפוני עם צעירים מגני תקווה ששרדו את מסיבת הטבע נובה.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יצירת קשר טלפוני עם תושבי העיר שהיו מאושפזים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בשל פגיעה במלחמה.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פגשנו וליווינו משפחות שחוו את התופת בבארי ושדרות. חלק ממשפחות אלה אנו מלווים עד היום.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נתנו מענה לחייל שאיבד את חברו הטוב בלחימה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והתקשה להתמודד עם האובדן. 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indent="0">
              <a:buNone/>
            </a:pPr>
            <a:endParaRPr lang="en-US" sz="2000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1840"/>
            <a:ext cx="2211836" cy="147616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07" y="5387105"/>
            <a:ext cx="2205653" cy="147089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1091"/>
          <a:stretch/>
        </p:blipFill>
        <p:spPr>
          <a:xfrm>
            <a:off x="3656330" y="5384800"/>
            <a:ext cx="2095500" cy="1463040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5047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10 people and te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01" y="0"/>
            <a:ext cx="4654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0665" y="1938185"/>
            <a:ext cx="435824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</a:rPr>
              <a:t>Thank you </a:t>
            </a:r>
            <a:endParaRPr lang="he-IL" sz="7200" dirty="0">
              <a:solidFill>
                <a:schemeClr val="bg1"/>
              </a:solidFill>
            </a:endParaRPr>
          </a:p>
        </p:txBody>
      </p:sp>
      <p:pic>
        <p:nvPicPr>
          <p:cNvPr id="7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3865"/>
          <a:stretch/>
        </p:blipFill>
        <p:spPr bwMode="auto">
          <a:xfrm>
            <a:off x="2761013" y="3429000"/>
            <a:ext cx="1757548" cy="17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86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70877" y="10942"/>
            <a:ext cx="4942299" cy="9073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1" b="27366"/>
          <a:stretch/>
        </p:blipFill>
        <p:spPr>
          <a:xfrm>
            <a:off x="6198908" y="1117605"/>
            <a:ext cx="5985164" cy="173643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37880" b="21040"/>
          <a:stretch/>
        </p:blipFill>
        <p:spPr>
          <a:xfrm>
            <a:off x="6198908" y="2854045"/>
            <a:ext cx="5989249" cy="204123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 r="6916" b="38990"/>
          <a:stretch/>
        </p:blipFill>
        <p:spPr>
          <a:xfrm>
            <a:off x="6210783" y="4895276"/>
            <a:ext cx="5966691" cy="1961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9EC3B8-9255-B642-4254-AAB83944E4F8}"/>
              </a:ext>
            </a:extLst>
          </p:cNvPr>
          <p:cNvSpPr txBox="1"/>
          <p:nvPr/>
        </p:nvSpPr>
        <p:spPr>
          <a:xfrm>
            <a:off x="170877" y="1390121"/>
            <a:ext cx="5966691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Establishment of an urban S.A.R unit </a:t>
            </a:r>
            <a:r>
              <a:rPr lang="en-US" sz="1400" dirty="0">
                <a:latin typeface="Söhne"/>
              </a:rPr>
              <a:t>(First Aid Search and Rescue)</a:t>
            </a:r>
            <a:r>
              <a:rPr lang="en-US" sz="1400" dirty="0"/>
              <a:t> </a:t>
            </a:r>
            <a:r>
              <a:rPr lang="en-US" sz="1400" b="0" i="0" dirty="0">
                <a:effectLst/>
                <a:latin typeface="Söhne"/>
              </a:rPr>
              <a:t>with training exercises, including demolition site training.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Emergency drills conducted with collaboration from security forces: police, fire brigade, ambulance, and bomb disposal.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School janitors accompany </a:t>
            </a:r>
            <a:r>
              <a:rPr lang="en-US" sz="1400" dirty="0">
                <a:latin typeface="Söhne"/>
              </a:rPr>
              <a:t>sanitation </a:t>
            </a:r>
            <a:r>
              <a:rPr lang="en-US" sz="1400" dirty="0" smtClean="0">
                <a:latin typeface="Söhne"/>
              </a:rPr>
              <a:t>workers </a:t>
            </a:r>
            <a:r>
              <a:rPr lang="en-US" sz="1400" b="0" i="0" dirty="0">
                <a:effectLst/>
                <a:latin typeface="Söhne"/>
              </a:rPr>
              <a:t>during morning and afternoon shifts.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Close supervision of contractor employees in gardening and waste </a:t>
            </a:r>
            <a:r>
              <a:rPr lang="en-US" sz="1400" b="0" i="0" dirty="0" smtClean="0">
                <a:effectLst/>
                <a:latin typeface="Söhne"/>
              </a:rPr>
              <a:t>management.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  <a:latin typeface="Söhne"/>
              </a:rPr>
              <a:t>Improve city-wide </a:t>
            </a:r>
            <a:r>
              <a:rPr lang="en-US" sz="1400" b="0" i="0" dirty="0">
                <a:effectLst/>
                <a:latin typeface="Söhne"/>
              </a:rPr>
              <a:t>street </a:t>
            </a:r>
            <a:r>
              <a:rPr lang="en-US" sz="1400" b="0" i="0" dirty="0" smtClean="0">
                <a:effectLst/>
                <a:latin typeface="Söhne"/>
              </a:rPr>
              <a:t>lighting.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 smtClean="0">
                <a:effectLst/>
                <a:latin typeface="Söhne"/>
              </a:rPr>
              <a:t>Implementation </a:t>
            </a:r>
            <a:r>
              <a:rPr lang="en-US" sz="1400" b="0" i="0" dirty="0">
                <a:effectLst/>
                <a:latin typeface="Söhne"/>
              </a:rPr>
              <a:t>of a court decision to activate construction sites with an armed </a:t>
            </a:r>
            <a:r>
              <a:rPr lang="en-US" sz="1400" b="0" i="0" dirty="0" smtClean="0">
                <a:effectLst/>
                <a:latin typeface="Söhne"/>
              </a:rPr>
              <a:t>worker </a:t>
            </a:r>
            <a:r>
              <a:rPr lang="en-US" sz="1400" b="0" i="0" dirty="0">
                <a:effectLst/>
                <a:latin typeface="Söhne"/>
              </a:rPr>
              <a:t>protocol.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Addition of a siren in the northern part of the city to strengthen the alert system.</a:t>
            </a: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öhne"/>
              </a:rPr>
              <a:t>Creation of neighborhood-specific WhatsApp groups for emergency updates.</a:t>
            </a:r>
          </a:p>
          <a:p>
            <a:pPr algn="l" defTabSz="914400" rtl="0" eaLnBrk="1" latinLnBrk="0" hangingPunct="1"/>
            <a:endParaRPr lang="en-US" dirty="0"/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מלבן 12"/>
          <p:cNvSpPr/>
          <p:nvPr/>
        </p:nvSpPr>
        <p:spPr>
          <a:xfrm>
            <a:off x="9859463" y="2745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08" y="-183669"/>
            <a:ext cx="1742155" cy="983679"/>
          </a:xfrm>
          <a:prstGeom prst="rect">
            <a:avLst/>
          </a:prstGeom>
        </p:spPr>
      </p:pic>
      <p:grpSp>
        <p:nvGrpSpPr>
          <p:cNvPr id="18" name="קבוצה 17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19" name="מלבן 18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0" name="מלבן 19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21" name="תמונה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22" name="כותרת 1"/>
          <p:cNvSpPr txBox="1">
            <a:spLocks/>
          </p:cNvSpPr>
          <p:nvPr/>
        </p:nvSpPr>
        <p:spPr>
          <a:xfrm>
            <a:off x="182877" y="37610"/>
            <a:ext cx="8006081" cy="1042381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>Enhancing Public Safety</a:t>
            </a:r>
            <a:endParaRPr lang="en-US" sz="14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0815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67589" y="14053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חיזוק תחושת הביטחון במרחב הציבורי</a:t>
            </a:r>
            <a:r>
              <a:rPr lang="en-US" sz="3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16062" y="1325740"/>
            <a:ext cx="11767127" cy="5532260"/>
          </a:xfrm>
        </p:spPr>
        <p:txBody>
          <a:bodyPr numCol="2">
            <a:noAutofit/>
          </a:bodyPr>
          <a:lstStyle/>
          <a:p>
            <a:r>
              <a:rPr lang="he-IL" sz="2000" dirty="0">
                <a:latin typeface="Heebo" pitchFamily="2" charset="-79"/>
                <a:cs typeface="Heebo" pitchFamily="2" charset="-79"/>
              </a:rPr>
              <a:t>הקמת יחידת 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סע״ר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 עירונית וביצוע הכשרות ותרגולים, כולל הקמה ואימון באתר הרס.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ביצוע תרגיל חירום משולב עם כל כוחות הביטחון - משטרה, 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כב"ה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, מד"א ופקע"ר.</a:t>
            </a:r>
            <a:endParaRPr lang="he-IL" sz="2000" dirty="0">
              <a:effectLst/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אבות הבית בבתי הספר מלווים את המנקות והמנקים בשעות העבודה בבוקר ואחר הצהריים.</a:t>
            </a:r>
            <a:endParaRPr lang="he-IL" sz="2000" dirty="0">
              <a:effectLst/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ליווי צמוד של עובדי הקבלן בתחום הגינון והאשפה באמצעות וסט עבודה ועובד עירייה צמוד.</a:t>
            </a:r>
            <a:endParaRPr lang="he-IL" sz="2000" dirty="0">
              <a:effectLst/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הגברת התאורה ברחובות העיר.</a:t>
            </a:r>
            <a:endParaRPr lang="he-IL" sz="2000" dirty="0">
              <a:effectLst/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יישום החלטת בית המשפט להפעלת אתרי בנייה הכולל קביעת נוהל של עובד חמוש מטעם הקבלן באתר.</a:t>
            </a: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תוספת צופר בחלקו הצפוני של היישוב לחיזוק שמע של אזעקות.</a:t>
            </a:r>
            <a:endParaRPr lang="he-IL" sz="2000" dirty="0">
              <a:effectLst/>
              <a:latin typeface="Heebo" pitchFamily="2" charset="-79"/>
              <a:cs typeface="Heebo" pitchFamily="2" charset="-79"/>
            </a:endParaRPr>
          </a:p>
          <a:p>
            <a:r>
              <a:rPr lang="he-IL" sz="2000" dirty="0">
                <a:latin typeface="Heebo" pitchFamily="2" charset="-79"/>
                <a:cs typeface="Heebo" pitchFamily="2" charset="-79"/>
              </a:rPr>
              <a:t>פתיחת קבוצות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וואטסאפ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בחלוקה לשכונות לעדכונים בשעת חירום.</a:t>
            </a:r>
            <a:endParaRPr lang="he-IL" sz="2000" dirty="0">
              <a:effectLst/>
              <a:latin typeface="Heebo" pitchFamily="2" charset="-79"/>
              <a:cs typeface="Heebo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1" b="27366"/>
          <a:stretch/>
        </p:blipFill>
        <p:spPr>
          <a:xfrm>
            <a:off x="0" y="1117605"/>
            <a:ext cx="5985164" cy="173643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37880" b="21040"/>
          <a:stretch/>
        </p:blipFill>
        <p:spPr>
          <a:xfrm>
            <a:off x="0" y="2854045"/>
            <a:ext cx="5989249" cy="204123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 r="6916" b="38990"/>
          <a:stretch/>
        </p:blipFill>
        <p:spPr>
          <a:xfrm>
            <a:off x="0" y="4895276"/>
            <a:ext cx="5966691" cy="196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 t="-62799" r="215" b="6240"/>
          <a:stretch/>
        </p:blipFill>
        <p:spPr>
          <a:xfrm>
            <a:off x="7459404" y="1310640"/>
            <a:ext cx="4724400" cy="554736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04" y="1094450"/>
            <a:ext cx="4724400" cy="3153023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4A42ED43-7D05-7412-5EE2-37D2F739736A}"/>
              </a:ext>
            </a:extLst>
          </p:cNvPr>
          <p:cNvSpPr txBox="1"/>
          <p:nvPr/>
        </p:nvSpPr>
        <p:spPr>
          <a:xfrm>
            <a:off x="6850" y="1073020"/>
            <a:ext cx="7357785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he-IL" altLang="he-IL" sz="1800" b="0" i="0" u="none" strike="noStrike" cap="none" normalizeH="0" baseline="0" dirty="0">
              <a:ln>
                <a:noFill/>
              </a:ln>
              <a:solidFill>
                <a:srgbClr val="0F0F0F"/>
              </a:solidFill>
              <a:effectLst/>
            </a:endParaRP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b="0" i="0" dirty="0" smtClean="0">
                <a:solidFill>
                  <a:srgbClr val="0F0F0F"/>
                </a:solidFill>
                <a:effectLst/>
              </a:rPr>
              <a:t>Publish an informative guide on </a:t>
            </a:r>
            <a:r>
              <a:rPr lang="en-US" sz="1600" dirty="0">
                <a:solidFill>
                  <a:srgbClr val="0F0F0F"/>
                </a:solidFill>
              </a:rPr>
              <a:t>permits for adding protected residential spaces to existing apartments.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he-IL" altLang="he-IL" sz="1600" dirty="0" err="1" smtClean="0">
                <a:solidFill>
                  <a:srgbClr val="0F0F0F"/>
                </a:solidFill>
              </a:rPr>
              <a:t>Open</a:t>
            </a:r>
            <a:r>
              <a:rPr lang="he-IL" altLang="he-IL" sz="1600" dirty="0" smtClean="0">
                <a:solidFill>
                  <a:srgbClr val="0F0F0F"/>
                </a:solidFill>
              </a:rPr>
              <a:t> </a:t>
            </a:r>
            <a:r>
              <a:rPr lang="he-IL" altLang="he-IL" sz="1600" dirty="0" err="1">
                <a:solidFill>
                  <a:srgbClr val="0F0F0F"/>
                </a:solidFill>
              </a:rPr>
              <a:t>public</a:t>
            </a:r>
            <a:r>
              <a:rPr lang="he-IL" altLang="he-IL" sz="1600" dirty="0">
                <a:solidFill>
                  <a:srgbClr val="0F0F0F"/>
                </a:solidFill>
              </a:rPr>
              <a:t> </a:t>
            </a:r>
            <a:r>
              <a:rPr lang="he-IL" altLang="he-IL" sz="1600" dirty="0" err="1">
                <a:solidFill>
                  <a:srgbClr val="0F0F0F"/>
                </a:solidFill>
              </a:rPr>
              <a:t>and</a:t>
            </a:r>
            <a:r>
              <a:rPr lang="he-IL" altLang="he-IL" sz="1600" dirty="0">
                <a:solidFill>
                  <a:srgbClr val="0F0F0F"/>
                </a:solidFill>
              </a:rPr>
              <a:t> </a:t>
            </a:r>
            <a:r>
              <a:rPr lang="he-IL" altLang="he-IL" sz="1600" dirty="0" err="1">
                <a:solidFill>
                  <a:srgbClr val="0F0F0F"/>
                </a:solidFill>
              </a:rPr>
              <a:t>sports</a:t>
            </a:r>
            <a:r>
              <a:rPr lang="he-IL" altLang="he-IL" sz="1600" dirty="0">
                <a:solidFill>
                  <a:srgbClr val="0F0F0F"/>
                </a:solidFill>
              </a:rPr>
              <a:t> </a:t>
            </a:r>
            <a:r>
              <a:rPr lang="he-IL" altLang="he-IL" sz="1600" dirty="0" err="1">
                <a:solidFill>
                  <a:srgbClr val="0F0F0F"/>
                </a:solidFill>
              </a:rPr>
              <a:t>field</a:t>
            </a:r>
            <a:r>
              <a:rPr lang="he-IL" altLang="he-IL" sz="1600" dirty="0">
                <a:solidFill>
                  <a:srgbClr val="0F0F0F"/>
                </a:solidFill>
              </a:rPr>
              <a:t> </a:t>
            </a:r>
            <a:r>
              <a:rPr lang="he-IL" altLang="he-IL" sz="1600" dirty="0" err="1">
                <a:solidFill>
                  <a:srgbClr val="0F0F0F"/>
                </a:solidFill>
              </a:rPr>
              <a:t>shelters</a:t>
            </a:r>
            <a:r>
              <a:rPr lang="he-IL" altLang="he-IL" sz="1600" dirty="0">
                <a:solidFill>
                  <a:srgbClr val="0F0F0F"/>
                </a:solidFill>
              </a:rPr>
              <a:t> </a:t>
            </a:r>
            <a:r>
              <a:rPr lang="he-IL" altLang="he-IL" sz="1600" dirty="0" err="1">
                <a:solidFill>
                  <a:srgbClr val="0F0F0F"/>
                </a:solidFill>
              </a:rPr>
              <a:t>for</a:t>
            </a:r>
            <a:r>
              <a:rPr lang="he-IL" altLang="he-IL" sz="1600" dirty="0">
                <a:solidFill>
                  <a:srgbClr val="0F0F0F"/>
                </a:solidFill>
              </a:rPr>
              <a:t> </a:t>
            </a:r>
            <a:r>
              <a:rPr lang="he-IL" altLang="he-IL" sz="1600" dirty="0" err="1">
                <a:solidFill>
                  <a:srgbClr val="0F0F0F"/>
                </a:solidFill>
              </a:rPr>
              <a:t>organized</a:t>
            </a:r>
            <a:r>
              <a:rPr lang="he-IL" altLang="he-IL" sz="1600" dirty="0">
                <a:solidFill>
                  <a:srgbClr val="0F0F0F"/>
                </a:solidFill>
              </a:rPr>
              <a:t> </a:t>
            </a:r>
            <a:r>
              <a:rPr lang="he-IL" altLang="he-IL" sz="1600" dirty="0" err="1">
                <a:solidFill>
                  <a:srgbClr val="0F0F0F"/>
                </a:solidFill>
              </a:rPr>
              <a:t>activities</a:t>
            </a:r>
            <a:r>
              <a:rPr lang="en-US" altLang="he-IL" sz="1600" dirty="0">
                <a:solidFill>
                  <a:srgbClr val="0F0F0F"/>
                </a:solidFill>
              </a:rPr>
              <a:t> and </a:t>
            </a:r>
            <a:r>
              <a:rPr kumimoji="0" lang="en-US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sports</a:t>
            </a: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.</a:t>
            </a:r>
            <a:endParaRPr kumimoji="0" lang="he-IL" altLang="he-IL" sz="1600" b="0" i="0" u="none" strike="noStrike" cap="none" normalizeH="0" baseline="0" dirty="0">
              <a:ln>
                <a:noFill/>
              </a:ln>
              <a:solidFill>
                <a:srgbClr val="0F0F0F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Placed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signs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indicating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the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location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of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protected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spaces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citywide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1600" b="0" i="0" u="none" strike="noStrike" cap="none" normalizeH="0" baseline="0" dirty="0" err="1" smtClean="0">
                <a:ln>
                  <a:noFill/>
                </a:ln>
                <a:solidFill>
                  <a:srgbClr val="0F0F0F"/>
                </a:solidFill>
                <a:effectLst/>
              </a:rPr>
              <a:t>Provide</a:t>
            </a:r>
            <a:r>
              <a:rPr kumimoji="0" lang="en-US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 p</a:t>
            </a:r>
            <a:r>
              <a:rPr lang="en-US" altLang="he-IL" sz="1600" dirty="0" smtClean="0">
                <a:solidFill>
                  <a:srgbClr val="0F0F0F"/>
                </a:solidFill>
              </a:rPr>
              <a:t>rotective shelter</a:t>
            </a: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solutions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lang="en-US" altLang="he-IL" sz="1600" dirty="0">
                <a:solidFill>
                  <a:srgbClr val="0F0F0F"/>
                </a:solidFill>
              </a:rPr>
              <a:t>for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municipal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institutions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1600" b="0" i="0" u="none" strike="noStrike" cap="none" normalizeH="0" baseline="0" dirty="0" err="1" smtClean="0">
                <a:ln>
                  <a:noFill/>
                </a:ln>
                <a:solidFill>
                  <a:srgbClr val="0F0F0F"/>
                </a:solidFill>
                <a:effectLst/>
              </a:rPr>
              <a:t>Offer</a:t>
            </a: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solutions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for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tenants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in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municipal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buildings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without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shelters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1600" b="0" i="0" u="none" strike="noStrike" cap="none" normalizeH="0" baseline="0" dirty="0" err="1" smtClean="0">
                <a:ln>
                  <a:noFill/>
                </a:ln>
                <a:solidFill>
                  <a:srgbClr val="0F0F0F"/>
                </a:solidFill>
                <a:effectLst/>
              </a:rPr>
              <a:t>Provid</a:t>
            </a:r>
            <a:r>
              <a:rPr kumimoji="0" lang="en-US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e</a:t>
            </a: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solutions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for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nurseries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and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private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kindergartens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without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shelters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Urged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building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committees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to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open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entrance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doors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and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create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a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common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lang="en-US" altLang="he-IL" sz="1600" dirty="0" err="1" smtClean="0">
                <a:solidFill>
                  <a:srgbClr val="0F0F0F"/>
                </a:solidFill>
              </a:rPr>
              <a:t>enterance</a:t>
            </a: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 smtClean="0">
                <a:ln>
                  <a:noFill/>
                </a:ln>
                <a:solidFill>
                  <a:srgbClr val="0F0F0F"/>
                </a:solidFill>
                <a:effectLst/>
              </a:rPr>
              <a:t>code</a:t>
            </a: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.</a:t>
            </a:r>
            <a:endParaRPr kumimoji="0" lang="en-US" altLang="he-IL" sz="1600" b="0" i="0" u="none" strike="noStrike" cap="none" normalizeH="0" baseline="0" dirty="0" smtClean="0">
              <a:ln>
                <a:noFill/>
              </a:ln>
              <a:solidFill>
                <a:srgbClr val="0F0F0F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he-IL" sz="1600" dirty="0" smtClean="0">
                <a:solidFill>
                  <a:srgbClr val="0F0F0F"/>
                </a:solidFill>
              </a:rPr>
              <a:t>Distribute </a:t>
            </a:r>
            <a:r>
              <a:rPr kumimoji="0" lang="he-IL" altLang="he-IL" sz="1600" b="0" i="0" u="none" strike="noStrike" cap="none" normalizeH="0" baseline="0" dirty="0" err="1" smtClean="0">
                <a:ln>
                  <a:noFill/>
                </a:ln>
                <a:solidFill>
                  <a:srgbClr val="0F0F0F"/>
                </a:solidFill>
                <a:effectLst/>
              </a:rPr>
              <a:t>boards</a:t>
            </a: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for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door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barriers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en-US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on home protective</a:t>
            </a:r>
            <a:r>
              <a:rPr kumimoji="0" lang="en-US" altLang="he-IL" sz="1600" b="0" i="0" u="none" strike="noStrike" cap="none" normalizeH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 shelters.</a:t>
            </a:r>
            <a:endParaRPr kumimoji="0" lang="he-IL" altLang="he-IL" sz="1600" b="0" i="0" u="none" strike="noStrike" cap="none" normalizeH="0" baseline="0" dirty="0">
              <a:ln>
                <a:noFill/>
              </a:ln>
              <a:solidFill>
                <a:srgbClr val="0F0F0F"/>
              </a:solidFill>
              <a:effectLst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he-IL" altLang="he-IL" sz="1600" b="0" i="0" u="none" strike="noStrike" cap="none" normalizeH="0" baseline="0" dirty="0" err="1" smtClean="0">
                <a:ln>
                  <a:noFill/>
                </a:ln>
                <a:solidFill>
                  <a:srgbClr val="0F0F0F"/>
                </a:solidFill>
                <a:effectLst/>
              </a:rPr>
              <a:t>Publish</a:t>
            </a:r>
            <a:r>
              <a:rPr kumimoji="0" lang="he-IL" altLang="he-IL" sz="1600" b="0" i="0" u="none" strike="noStrike" cap="none" normalizeH="0" baseline="0" dirty="0" smtClean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emergency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instructions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and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recommendations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for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residents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in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shared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 </a:t>
            </a:r>
            <a:r>
              <a:rPr kumimoji="0" lang="he-IL" altLang="he-IL" sz="1600" b="0" i="0" u="none" strike="noStrike" cap="none" normalizeH="0" baseline="0" dirty="0" err="1">
                <a:ln>
                  <a:noFill/>
                </a:ln>
                <a:solidFill>
                  <a:srgbClr val="0F0F0F"/>
                </a:solidFill>
                <a:effectLst/>
              </a:rPr>
              <a:t>buildings</a:t>
            </a:r>
            <a:r>
              <a:rPr kumimoji="0" lang="he-IL" altLang="he-IL" sz="1600" b="0" i="0" u="none" strike="noStrike" cap="none" normalizeH="0" baseline="0" dirty="0">
                <a:ln>
                  <a:noFill/>
                </a:ln>
                <a:solidFill>
                  <a:srgbClr val="0F0F0F"/>
                </a:solidFill>
                <a:effectLst/>
              </a:rPr>
              <a:t>.</a:t>
            </a:r>
            <a:r>
              <a:rPr kumimoji="0" lang="he-IL" altLang="he-I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e-IL" altLang="he-I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sp>
        <p:nvSpPr>
          <p:cNvPr id="9" name="מלבן 8"/>
          <p:cNvSpPr/>
          <p:nvPr/>
        </p:nvSpPr>
        <p:spPr>
          <a:xfrm>
            <a:off x="9859463" y="2745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08" y="-183669"/>
            <a:ext cx="1742155" cy="983679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14" name="מלבן 13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מלבן 15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7" name="תמונה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3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05" y="-115556"/>
            <a:ext cx="8006081" cy="132556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+mn-lt"/>
                <a:cs typeface="Heebo" pitchFamily="2" charset="-79"/>
              </a:rPr>
              <a:t>Emergency 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shelter solutions</a:t>
            </a:r>
            <a:endParaRPr lang="en-US" sz="1400" b="0" i="0" dirty="0">
              <a:solidFill>
                <a:srgbClr val="FFFFFF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236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67589" y="14053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חיזוק תחושת הביטחון במרחב הציבורי</a:t>
            </a:r>
            <a:r>
              <a:rPr lang="en-US" sz="3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</a:b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855065" y="1353052"/>
            <a:ext cx="7142480" cy="4913746"/>
          </a:xfrm>
        </p:spPr>
        <p:txBody>
          <a:bodyPr numCol="2">
            <a:noAutofit/>
          </a:bodyPr>
          <a:lstStyle/>
          <a:p>
            <a:pPr marL="0" lv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מיגון: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פרסמנו מדריך לפטור מהיתר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בניה להוספת מרחב מוגן דירתי לדירות מגורים קיימות.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פתחנו את כל המקלטים הציבוריים וגם את המרחבים המוגנים הסמוכים למגרשי הספורט ביישוב על מנת לאפשר שגרת חוגים ופעילות ספורטיבית חופשית, גם בסופי שבוע. 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הותקן שילוט הכוונה לכל המרחבים המוגנים בעיר.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סיפקנו פתרונות מיגון במוסדות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העיריה שהיו בהם פערים- ביה"ס גנים, ביה"ס אריאל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וקאנטרי גלים.</a:t>
            </a:r>
          </a:p>
          <a:p>
            <a:pPr lvl="0"/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endParaRPr lang="he-IL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סיפקנו פתרונות 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לשוכרים במבנים של העירייה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שאין בהם מיגון.</a:t>
            </a: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סיפקנו פתרונות למעונות וגנים פרטיים שאין בהם מיגון.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קראנו לוועדי הבניינים </a:t>
            </a:r>
            <a:r>
              <a:rPr lang="en-US" sz="2000" dirty="0">
                <a:latin typeface="Heebo" pitchFamily="2" charset="-79"/>
                <a:cs typeface="Heebo" pitchFamily="2" charset="-79"/>
              </a:rPr>
              <a:t/>
            </a:r>
            <a:br>
              <a:rPr lang="en-US" sz="2000" dirty="0">
                <a:latin typeface="Heebo" pitchFamily="2" charset="-79"/>
                <a:cs typeface="Heebo" pitchFamily="2" charset="-79"/>
              </a:rPr>
            </a:br>
            <a:r>
              <a:rPr lang="he-IL" sz="2000" dirty="0">
                <a:latin typeface="Heebo" pitchFamily="2" charset="-79"/>
                <a:cs typeface="Heebo" pitchFamily="2" charset="-79"/>
              </a:rPr>
              <a:t>המשותפים בעיר לפתוח את דלתות הכניסה ולייצר קוד אחיד משותף על מנת לסייע במחסה לעוברים ושבים בעת אזעקה.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מיזם חלוקת קרשים המשמשים מעצור לדלת הממ״ד מבפנים.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lvl="0"/>
            <a:r>
              <a:rPr lang="he-IL" sz="2000" dirty="0">
                <a:latin typeface="Heebo" pitchFamily="2" charset="-79"/>
                <a:cs typeface="Heebo" pitchFamily="2" charset="-79"/>
              </a:rPr>
              <a:t>פרסום הנחיות והמלצות בעת חירום לדיירים המתגוררים בבניינים משותפים.</a:t>
            </a:r>
            <a:endParaRPr lang="en-US" sz="2000" dirty="0">
              <a:latin typeface="Heebo" pitchFamily="2" charset="-79"/>
              <a:cs typeface="Heebo" pitchFamily="2" charset="-79"/>
            </a:endParaRPr>
          </a:p>
          <a:p>
            <a:pPr marL="0" lvl="0" indent="0">
              <a:buNone/>
            </a:pPr>
            <a:endParaRPr lang="he-IL" sz="2000" b="1" u="sng" dirty="0">
              <a:latin typeface="Heebo" pitchFamily="2" charset="-79"/>
              <a:cs typeface="Heebo" pitchFamily="2" charset="-79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 t="-62799" r="215" b="6240"/>
          <a:stretch/>
        </p:blipFill>
        <p:spPr>
          <a:xfrm>
            <a:off x="-10160" y="1310640"/>
            <a:ext cx="4724400" cy="554736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1094450"/>
            <a:ext cx="4724400" cy="3153023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20565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יצירת חוסן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2" r="9298" b="17940"/>
          <a:stretch/>
        </p:blipFill>
        <p:spPr>
          <a:xfrm>
            <a:off x="8098961" y="2812341"/>
            <a:ext cx="4086694" cy="1873397"/>
          </a:xfrm>
          <a:prstGeom prst="rect">
            <a:avLst/>
          </a:prstGeom>
        </p:spPr>
      </p:pic>
      <p:pic>
        <p:nvPicPr>
          <p:cNvPr id="2050" name="Picture 2" descr="May be an image of ‎2 people, child, childrens toy and ‎text that says '‎PUR משטרה משטרה‎'‎‎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3" b="31540"/>
          <a:stretch/>
        </p:blipFill>
        <p:spPr bwMode="auto">
          <a:xfrm>
            <a:off x="8098961" y="1112520"/>
            <a:ext cx="4086694" cy="17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666865-D277-FBFE-5174-08F75D00E018}"/>
              </a:ext>
            </a:extLst>
          </p:cNvPr>
          <p:cNvSpPr txBox="1"/>
          <p:nvPr/>
        </p:nvSpPr>
        <p:spPr>
          <a:xfrm>
            <a:off x="275038" y="1208096"/>
            <a:ext cx="760477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50000"/>
              </a:lnSpc>
              <a:spcBef>
                <a:spcPts val="1000"/>
              </a:spcBef>
            </a:pPr>
            <a:r>
              <a:rPr lang="en-US" b="1" u="sng" dirty="0"/>
              <a:t>A Comprehensive Approach to Education, Well-Being, and Support </a:t>
            </a:r>
            <a:r>
              <a:rPr lang="en-US" b="1" u="sng" dirty="0" smtClean="0"/>
              <a:t>Services: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 smtClean="0">
                <a:solidFill>
                  <a:srgbClr val="0F0F0F"/>
                </a:solidFill>
              </a:rPr>
              <a:t>Full</a:t>
            </a:r>
            <a:r>
              <a:rPr lang="he-IL" altLang="he-IL" dirty="0" smtClean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reopening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of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education</a:t>
            </a:r>
            <a:r>
              <a:rPr lang="he-IL" altLang="he-IL" dirty="0">
                <a:solidFill>
                  <a:srgbClr val="0F0F0F"/>
                </a:solidFill>
              </a:rPr>
              <a:t>, </a:t>
            </a:r>
            <a:r>
              <a:rPr lang="he-IL" altLang="he-IL" dirty="0" err="1">
                <a:solidFill>
                  <a:srgbClr val="0F0F0F"/>
                </a:solidFill>
              </a:rPr>
              <a:t>including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afternoons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and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extracurricular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activities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>
                <a:solidFill>
                  <a:srgbClr val="0F0F0F"/>
                </a:solidFill>
              </a:rPr>
              <a:t>Daycare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center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for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essential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workers</a:t>
            </a:r>
            <a:r>
              <a:rPr lang="he-IL" altLang="he-IL" dirty="0">
                <a:solidFill>
                  <a:srgbClr val="0F0F0F"/>
                </a:solidFill>
              </a:rPr>
              <a:t>' </a:t>
            </a:r>
            <a:r>
              <a:rPr lang="he-IL" altLang="he-IL" dirty="0" err="1">
                <a:solidFill>
                  <a:srgbClr val="0F0F0F"/>
                </a:solidFill>
              </a:rPr>
              <a:t>children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>
                <a:solidFill>
                  <a:srgbClr val="0F0F0F"/>
                </a:solidFill>
              </a:rPr>
              <a:t>Staff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guidance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on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resilience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and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coping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>
                <a:solidFill>
                  <a:srgbClr val="0F0F0F"/>
                </a:solidFill>
              </a:rPr>
              <a:t>Training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by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psychologists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for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kindergarten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assistants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>
                <a:solidFill>
                  <a:srgbClr val="0F0F0F"/>
                </a:solidFill>
              </a:rPr>
              <a:t>Parental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guidance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sessions</a:t>
            </a:r>
            <a:r>
              <a:rPr lang="he-IL" altLang="he-IL" dirty="0">
                <a:solidFill>
                  <a:srgbClr val="0F0F0F"/>
                </a:solidFill>
              </a:rPr>
              <a:t>, </a:t>
            </a:r>
            <a:r>
              <a:rPr lang="he-IL" altLang="he-IL" dirty="0" err="1">
                <a:solidFill>
                  <a:srgbClr val="0F0F0F"/>
                </a:solidFill>
              </a:rPr>
              <a:t>including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Zoom</a:t>
            </a:r>
            <a:r>
              <a:rPr lang="he-IL" altLang="he-IL" dirty="0">
                <a:solidFill>
                  <a:srgbClr val="0F0F0F"/>
                </a:solidFill>
              </a:rPr>
              <a:t>, </a:t>
            </a:r>
            <a:r>
              <a:rPr lang="he-IL" altLang="he-IL" dirty="0" err="1">
                <a:solidFill>
                  <a:srgbClr val="0F0F0F"/>
                </a:solidFill>
              </a:rPr>
              <a:t>for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anxiety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and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resilience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>
                <a:solidFill>
                  <a:srgbClr val="0F0F0F"/>
                </a:solidFill>
              </a:rPr>
              <a:t>Support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for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municipal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employees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facing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anxieties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>
                <a:solidFill>
                  <a:srgbClr val="0F0F0F"/>
                </a:solidFill>
              </a:rPr>
              <a:t>Dedicated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meetings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with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elderly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residents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and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addressing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community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anxiety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>
                <a:solidFill>
                  <a:srgbClr val="0F0F0F"/>
                </a:solidFill>
              </a:rPr>
              <a:t>Zoom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workshop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for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teens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on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fake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news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understanding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</a:p>
          <a:p>
            <a:pPr marL="285750" lvl="0" indent="-28575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e-IL" altLang="he-IL" dirty="0" err="1">
                <a:solidFill>
                  <a:srgbClr val="0F0F0F"/>
                </a:solidFill>
              </a:rPr>
              <a:t>Online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meetings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to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combat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loneliness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for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elderly</a:t>
            </a:r>
            <a:r>
              <a:rPr lang="he-IL" altLang="he-IL" dirty="0">
                <a:solidFill>
                  <a:srgbClr val="0F0F0F"/>
                </a:solidFill>
              </a:rPr>
              <a:t> </a:t>
            </a:r>
            <a:r>
              <a:rPr lang="he-IL" altLang="he-IL" dirty="0" err="1">
                <a:solidFill>
                  <a:srgbClr val="0F0F0F"/>
                </a:solidFill>
              </a:rPr>
              <a:t>residents</a:t>
            </a:r>
            <a:r>
              <a:rPr lang="he-IL" altLang="he-IL" dirty="0">
                <a:solidFill>
                  <a:srgbClr val="0F0F0F"/>
                </a:solidFill>
              </a:rPr>
              <a:t>.</a:t>
            </a:r>
            <a:r>
              <a:rPr lang="he-IL" altLang="he-IL" sz="1050" dirty="0"/>
              <a:t> </a:t>
            </a:r>
            <a:endParaRPr lang="he-IL" altLang="he-IL" sz="2800" dirty="0"/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cs typeface="Heebo" pitchFamily="2" charset="-79"/>
            </a:endParaRPr>
          </a:p>
          <a:p>
            <a:pPr marL="285750" indent="-28575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L" dirty="0"/>
          </a:p>
          <a:p>
            <a:pPr marL="285750" indent="-285750" algn="l" defTabSz="914400" rtl="0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L" dirty="0"/>
          </a:p>
        </p:txBody>
      </p:sp>
      <p:sp>
        <p:nvSpPr>
          <p:cNvPr id="9" name="מלבן 8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  <p:grpSp>
        <p:nvGrpSpPr>
          <p:cNvPr id="10" name="קבוצה 9"/>
          <p:cNvGrpSpPr/>
          <p:nvPr/>
        </p:nvGrpSpPr>
        <p:grpSpPr>
          <a:xfrm>
            <a:off x="1" y="-183669"/>
            <a:ext cx="12173454" cy="1301270"/>
            <a:chOff x="1" y="-183669"/>
            <a:chExt cx="12173454" cy="1301270"/>
          </a:xfrm>
        </p:grpSpPr>
        <p:sp>
          <p:nvSpPr>
            <p:cNvPr id="12" name="מלבן 11"/>
            <p:cNvSpPr/>
            <p:nvPr/>
          </p:nvSpPr>
          <p:spPr>
            <a:xfrm>
              <a:off x="1" y="0"/>
              <a:ext cx="12173454" cy="11176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מלבן 12"/>
            <p:cNvSpPr/>
            <p:nvPr/>
          </p:nvSpPr>
          <p:spPr>
            <a:xfrm>
              <a:off x="9859463" y="274504"/>
              <a:ext cx="2313992" cy="6438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600" b="1" dirty="0" smtClean="0"/>
                <a:t>"Haravot </a:t>
              </a:r>
              <a:r>
                <a:rPr lang="en-US" sz="1600" b="1" dirty="0"/>
                <a:t>Barzel" </a:t>
              </a:r>
              <a:r>
                <a:rPr lang="en-US" sz="1600" b="1" dirty="0" smtClean="0"/>
                <a:t>War</a:t>
              </a:r>
            </a:p>
            <a:p>
              <a:pPr algn="ctr"/>
              <a:r>
                <a:rPr lang="en-US" sz="1600" dirty="0"/>
                <a:t>A Month in </a:t>
              </a:r>
              <a:r>
                <a:rPr lang="en-US" sz="1600" dirty="0" smtClean="0"/>
                <a:t>Review</a:t>
              </a:r>
              <a:endParaRPr lang="he-IL" sz="1600" dirty="0"/>
            </a:p>
          </p:txBody>
        </p:sp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308" y="-183669"/>
              <a:ext cx="1742155" cy="983679"/>
            </a:xfrm>
            <a:prstGeom prst="rect">
              <a:avLst/>
            </a:prstGeom>
          </p:spPr>
        </p:pic>
      </p:grpSp>
      <p:sp>
        <p:nvSpPr>
          <p:cNvPr id="15" name="כותרת 1">
            <a:extLst>
              <a:ext uri="{FF2B5EF4-FFF2-40B4-BE49-F238E27FC236}">
                <a16:creationId xmlns:a16="http://schemas.microsoft.com/office/drawing/2014/main" id="{AD691AE7-867D-CEB1-8430-86B696B276EC}"/>
              </a:ext>
            </a:extLst>
          </p:cNvPr>
          <p:cNvSpPr txBox="1">
            <a:spLocks/>
          </p:cNvSpPr>
          <p:nvPr/>
        </p:nvSpPr>
        <p:spPr>
          <a:xfrm>
            <a:off x="301505" y="-115556"/>
            <a:ext cx="8006081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Heebo" pitchFamily="2" charset="-79"/>
              </a:rPr>
              <a:t>Empowering Communities</a:t>
            </a:r>
            <a:endParaRPr lang="en-US" sz="3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9"/>
          <a:stretch/>
        </p:blipFill>
        <p:spPr>
          <a:xfrm>
            <a:off x="8098961" y="4606725"/>
            <a:ext cx="4086694" cy="22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06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8709" y="-93145"/>
            <a:ext cx="10515600" cy="1325563"/>
          </a:xfrm>
        </p:spPr>
        <p:txBody>
          <a:bodyPr>
            <a:norm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יצירת חוסן</a:t>
            </a:r>
            <a:endParaRPr lang="he-IL" sz="32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971320" y="1651461"/>
            <a:ext cx="8054109" cy="4913746"/>
          </a:xfrm>
        </p:spPr>
        <p:txBody>
          <a:bodyPr numCol="2">
            <a:noAutofit/>
          </a:bodyPr>
          <a:lstStyle/>
          <a:p>
            <a:pPr marL="0" lvl="0" indent="0">
              <a:buNone/>
            </a:pPr>
            <a:r>
              <a:rPr lang="he-IL" sz="2000" b="1" u="sng" dirty="0">
                <a:latin typeface="Heebo" pitchFamily="2" charset="-79"/>
                <a:cs typeface="Heebo" pitchFamily="2" charset="-79"/>
              </a:rPr>
              <a:t>מערכת החינוך, הדרכות הורים ותושבים: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פתיחת מערכת החינוך במלואה, שישה ימים בשבוע כולל צהרונים.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פתיחת חוגים ומסגרות א-פורמליות.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פתיחת שמרטפייה לילדות וילדי עובדים במפעלים חיוניים.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ליווי צוותי החינוך בנושא חוסן והתמודדות. 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הדרכות של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השפ"ח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לצוות הסייעות של גני הילדות והילדים.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הדרכות הורים באמצעות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השפ"ח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 ומתן כלים בנושא חוסן ותיווך המצב לילדות והילדים, כולל מפגשי זום ופגישות פרטניות עם הורים הסובלים מחרדות (טיפול ב-83 מקרים שהופנו באופן פרטני).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ליווי ותמיכה של עובדות ועובדי עירייה הסובלים מחרדות וקשיים.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פגישות פרטניות עם אוכלוסיית אזרחיות ואזרחים ותיקים ומתן מענה לפניות מכלל האוכלוסייה שסובלים מחרדה.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סדנת זום לבנות ובני נוער בנושא כלים להסברה ולהתמודדות עם </a:t>
            </a:r>
            <a:r>
              <a:rPr lang="he-IL" sz="2000" dirty="0" err="1">
                <a:latin typeface="Heebo" pitchFamily="2" charset="-79"/>
                <a:cs typeface="Heebo" pitchFamily="2" charset="-79"/>
              </a:rPr>
              <a:t>פייק</a:t>
            </a:r>
            <a:r>
              <a:rPr lang="he-IL" sz="2000" dirty="0">
                <a:latin typeface="Heebo" pitchFamily="2" charset="-79"/>
                <a:cs typeface="Heebo" pitchFamily="2" charset="-79"/>
              </a:rPr>
              <a:t>-ניוז ברשת.</a:t>
            </a:r>
          </a:p>
          <a:p>
            <a:pPr marL="0" lvl="0" indent="0">
              <a:buNone/>
            </a:pPr>
            <a:r>
              <a:rPr lang="he-IL" sz="2000" dirty="0">
                <a:latin typeface="Heebo" pitchFamily="2" charset="-79"/>
                <a:cs typeface="Heebo" pitchFamily="2" charset="-79"/>
              </a:rPr>
              <a:t>• מפגשי זום להפגת בדידות לאזרחים וותיקים תושבי העיר.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26745" r="19640" b="27754"/>
          <a:stretch/>
        </p:blipFill>
        <p:spPr>
          <a:xfrm>
            <a:off x="0" y="1113871"/>
            <a:ext cx="4086694" cy="171704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2" r="9298" b="17940"/>
          <a:stretch/>
        </p:blipFill>
        <p:spPr>
          <a:xfrm>
            <a:off x="0" y="2812341"/>
            <a:ext cx="4086694" cy="187339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9"/>
          <a:stretch/>
        </p:blipFill>
        <p:spPr>
          <a:xfrm>
            <a:off x="0" y="4606724"/>
            <a:ext cx="4086694" cy="2251275"/>
          </a:xfrm>
          <a:prstGeom prst="rect">
            <a:avLst/>
          </a:prstGeom>
        </p:spPr>
      </p:pic>
      <p:pic>
        <p:nvPicPr>
          <p:cNvPr id="2050" name="Picture 2" descr="May be an image of ‎2 people, child, childrens toy and ‎text that says '‎PUR משטרה משטרה‎'‎‎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3" b="31540"/>
          <a:stretch/>
        </p:blipFill>
        <p:spPr bwMode="auto">
          <a:xfrm>
            <a:off x="0" y="1112520"/>
            <a:ext cx="4086694" cy="17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מלבן 8"/>
          <p:cNvSpPr/>
          <p:nvPr/>
        </p:nvSpPr>
        <p:spPr>
          <a:xfrm>
            <a:off x="111967" y="214604"/>
            <a:ext cx="2313992" cy="643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 smtClean="0"/>
              <a:t>"Haravot </a:t>
            </a:r>
            <a:r>
              <a:rPr lang="en-US" sz="1600" b="1" dirty="0"/>
              <a:t>Barzel" </a:t>
            </a:r>
            <a:r>
              <a:rPr lang="en-US" sz="1600" b="1" dirty="0" smtClean="0"/>
              <a:t>War</a:t>
            </a:r>
          </a:p>
          <a:p>
            <a:pPr algn="ctr"/>
            <a:r>
              <a:rPr lang="en-US" sz="1600" dirty="0"/>
              <a:t>A Month in </a:t>
            </a:r>
            <a:r>
              <a:rPr lang="en-US" sz="1600" dirty="0" smtClean="0"/>
              <a:t>Review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0590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5190</Words>
  <Application>Microsoft Office PowerPoint</Application>
  <PresentationFormat>מסך רחב</PresentationFormat>
  <Paragraphs>543</Paragraphs>
  <Slides>36</Slides>
  <Notes>31</Notes>
  <HiddenSlides>18</HiddenSlides>
  <MMClips>0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Heebo</vt:lpstr>
      <vt:lpstr>Inter</vt:lpstr>
      <vt:lpstr>Söhne</vt:lpstr>
      <vt:lpstr>Symbol</vt:lpstr>
      <vt:lpstr>Times New Roman</vt:lpstr>
      <vt:lpstr>ערכת נושא Office</vt:lpstr>
      <vt:lpstr>מצגת של PowerPoint‏</vt:lpstr>
      <vt:lpstr>Enhancing Public Safety</vt:lpstr>
      <vt:lpstr>חיזוק תחושת הביטחון במרחב הציבורי </vt:lpstr>
      <vt:lpstr>מצגת של PowerPoint‏</vt:lpstr>
      <vt:lpstr>חיזוק תחושת הביטחון במרחב הציבורי </vt:lpstr>
      <vt:lpstr>Emergency shelter solutions</vt:lpstr>
      <vt:lpstr>חיזוק תחושת הביטחון במרחב הציבורי </vt:lpstr>
      <vt:lpstr>יצירת חוסן</vt:lpstr>
      <vt:lpstr>יצירת חוסן</vt:lpstr>
      <vt:lpstr>מצגת של PowerPoint‏</vt:lpstr>
      <vt:lpstr>מצגת של PowerPoint‏</vt:lpstr>
      <vt:lpstr>יצירת חוסן</vt:lpstr>
      <vt:lpstr>יצירת חוסן</vt:lpstr>
      <vt:lpstr>יצירת חוסן</vt:lpstr>
      <vt:lpstr>יצירת חוסן</vt:lpstr>
      <vt:lpstr>ניהול שגרת חירום</vt:lpstr>
      <vt:lpstr>ניהול שגרת חירום</vt:lpstr>
      <vt:lpstr>ניהול שגרת חירום</vt:lpstr>
      <vt:lpstr>ניהול שגרת חירום</vt:lpstr>
      <vt:lpstr>מצגת של PowerPoint‏</vt:lpstr>
      <vt:lpstr>מצגת של PowerPoint‏</vt:lpstr>
      <vt:lpstr>סיוע למשפחות מפונות</vt:lpstr>
      <vt:lpstr>סיוע למשפחות מפונות</vt:lpstr>
      <vt:lpstr>סיוע למשפחות מפונות</vt:lpstr>
      <vt:lpstr>סיוע למשפחות מפונות</vt:lpstr>
      <vt:lpstr>ניהול מתנדבים</vt:lpstr>
      <vt:lpstr>ניהול מתנדבים</vt:lpstr>
      <vt:lpstr>ניהול מתנדבים</vt:lpstr>
      <vt:lpstr>ניהול מתנדבים</vt:lpstr>
      <vt:lpstr>ניהול מתנדבים</vt:lpstr>
      <vt:lpstr>ניהול מתנדבים</vt:lpstr>
      <vt:lpstr>קשר עם התושב</vt:lpstr>
      <vt:lpstr>קשר עם התושב</vt:lpstr>
      <vt:lpstr>Support the families</vt:lpstr>
      <vt:lpstr>תמיכה במשפחות</vt:lpstr>
      <vt:lpstr>מצגת של PowerPoint‏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עומר שאול - דובר העירייה</dc:creator>
  <cp:lastModifiedBy>רותם עינב רשטיק - מנהלת אגף חדשנות אבטחת מידע ובקרת איכות</cp:lastModifiedBy>
  <cp:revision>88</cp:revision>
  <dcterms:created xsi:type="dcterms:W3CDTF">2023-11-13T17:11:02Z</dcterms:created>
  <dcterms:modified xsi:type="dcterms:W3CDTF">2023-11-20T13:35:43Z</dcterms:modified>
</cp:coreProperties>
</file>